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309" r:id="rId3"/>
    <p:sldId id="258" r:id="rId4"/>
    <p:sldId id="259" r:id="rId5"/>
    <p:sldId id="306" r:id="rId6"/>
    <p:sldId id="308" r:id="rId7"/>
    <p:sldId id="305" r:id="rId8"/>
    <p:sldId id="310" r:id="rId9"/>
    <p:sldId id="260" r:id="rId10"/>
    <p:sldId id="261" r:id="rId11"/>
    <p:sldId id="262" r:id="rId12"/>
    <p:sldId id="307" r:id="rId13"/>
    <p:sldId id="275" r:id="rId14"/>
    <p:sldId id="268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sabel E. Bombardiere" initials="YEB" lastIdx="10" clrIdx="0">
    <p:extLst>
      <p:ext uri="{19B8F6BF-5375-455C-9EA6-DF929625EA0E}">
        <p15:presenceInfo xmlns:p15="http://schemas.microsoft.com/office/powerpoint/2012/main" userId="S-1-5-21-369779873-1540239466-926709054-1837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3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7180246490927763"/>
          <c:y val="2.918642495710514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Detroit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1950</c:v>
                </c:pt>
                <c:pt idx="1">
                  <c:v>2010</c:v>
                </c:pt>
                <c:pt idx="2">
                  <c:v>2014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1.8</c:v>
                </c:pt>
                <c:pt idx="1">
                  <c:v>0.7</c:v>
                </c:pt>
                <c:pt idx="2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10-4011-A62B-120FB2461C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Detroit Metro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1950</c:v>
                </c:pt>
                <c:pt idx="1">
                  <c:v>2010</c:v>
                </c:pt>
                <c:pt idx="2">
                  <c:v>2014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1.7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310-4011-A62B-120FB2461C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34415832"/>
        <c:axId val="734418128"/>
      </c:barChart>
      <c:catAx>
        <c:axId val="734415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4418128"/>
        <c:crosses val="autoZero"/>
        <c:auto val="1"/>
        <c:lblAlgn val="ctr"/>
        <c:lblOffset val="100"/>
        <c:noMultiLvlLbl val="0"/>
      </c:catAx>
      <c:valAx>
        <c:axId val="734418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4415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28T11:04:58.738" idx="1">
    <p:pos x="3437" y="1562"/>
    <p:text>Insert "CIty of Detroit Picture"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28T13:03:04.029" idx="4">
    <p:pos x="3738" y="1770"/>
    <p:text>Add a Table: Detroint Population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28T13:06:22.430" idx="5">
    <p:pos x="10" y="10"/>
    <p:text>Add a Chart with the Detroit Population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28T13:12:55.176" idx="6">
    <p:pos x="2608" y="257"/>
    <p:text>Use a SmartArt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28T13:13:31.424" idx="8">
    <p:pos x="945" y="310"/>
    <p:text>A link for a video</p:text>
    <p:extLst>
      <p:ext uri="{C676402C-5697-4E1C-873F-D02D1690AC5C}">
        <p15:threadingInfo xmlns:p15="http://schemas.microsoft.com/office/powerpoint/2012/main" timeZoneBias="240"/>
      </p:ext>
    </p:extLst>
  </p:cm>
  <p:cm authorId="1" dt="2021-10-28T13:14:21.310" idx="10">
    <p:pos x="945" y="406"/>
    <p:text>A Video on a slide</p:text>
    <p:extLst>
      <p:ext uri="{C676402C-5697-4E1C-873F-D02D1690AC5C}">
        <p15:threadingInfo xmlns:p15="http://schemas.microsoft.com/office/powerpoint/2012/main" timeZoneBias="240">
          <p15:parentCm authorId="1" idx="8"/>
        </p15:threadingInfo>
      </p:ext>
    </p:extLst>
  </p:cm>
  <p:cm authorId="1" dt="2021-10-28T13:14:03.985" idx="9">
    <p:pos x="6034" y="98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BEEF92-8CE9-4D77-84C1-D38C996437AB}" type="doc">
      <dgm:prSet loTypeId="urn:microsoft.com/office/officeart/2005/8/layout/pyramid2" loCatId="list" qsTypeId="urn:microsoft.com/office/officeart/2005/8/quickstyle/simple1" qsCatId="simple" csTypeId="urn:microsoft.com/office/officeart/2005/8/colors/colorful4" csCatId="colorful" phldr="1"/>
      <dgm:spPr/>
    </dgm:pt>
    <dgm:pt modelId="{8AE81F48-4353-4DD3-9611-ED4BE862726D}">
      <dgm:prSet phldrT="[Text]"/>
      <dgm:spPr/>
      <dgm:t>
        <a:bodyPr/>
        <a:lstStyle/>
        <a:p>
          <a:r>
            <a:rPr lang="en-US" dirty="0" smtClean="0"/>
            <a:t>Plan</a:t>
          </a:r>
        </a:p>
      </dgm:t>
    </dgm:pt>
    <dgm:pt modelId="{FBCF940A-F394-427B-9622-D05C1595BF8E}" type="parTrans" cxnId="{183ED653-393C-46B1-9DA8-2EA9E6A3DF4F}">
      <dgm:prSet/>
      <dgm:spPr/>
      <dgm:t>
        <a:bodyPr/>
        <a:lstStyle/>
        <a:p>
          <a:endParaRPr lang="en-US"/>
        </a:p>
      </dgm:t>
    </dgm:pt>
    <dgm:pt modelId="{8B54EFC4-1F76-403D-9583-9D8E880E2743}" type="sibTrans" cxnId="{183ED653-393C-46B1-9DA8-2EA9E6A3DF4F}">
      <dgm:prSet/>
      <dgm:spPr/>
      <dgm:t>
        <a:bodyPr/>
        <a:lstStyle/>
        <a:p>
          <a:endParaRPr lang="en-US"/>
        </a:p>
      </dgm:t>
    </dgm:pt>
    <dgm:pt modelId="{6E881424-D9A7-4146-87BE-309D92B92C33}">
      <dgm:prSet phldrT="[Text]"/>
      <dgm:spPr/>
      <dgm:t>
        <a:bodyPr/>
        <a:lstStyle/>
        <a:p>
          <a:r>
            <a:rPr lang="en-US" dirty="0" smtClean="0"/>
            <a:t>Partnership</a:t>
          </a:r>
          <a:endParaRPr lang="en-US" dirty="0"/>
        </a:p>
      </dgm:t>
    </dgm:pt>
    <dgm:pt modelId="{AEEA2BCB-879A-4F28-91FD-2D6AD3D26885}" type="parTrans" cxnId="{F238BB62-0393-45B3-BCAB-2E670B1B2866}">
      <dgm:prSet/>
      <dgm:spPr/>
      <dgm:t>
        <a:bodyPr/>
        <a:lstStyle/>
        <a:p>
          <a:endParaRPr lang="en-US"/>
        </a:p>
      </dgm:t>
    </dgm:pt>
    <dgm:pt modelId="{F943BF6E-EAA9-46ED-8AEB-61AB2C33B279}" type="sibTrans" cxnId="{F238BB62-0393-45B3-BCAB-2E670B1B2866}">
      <dgm:prSet/>
      <dgm:spPr/>
      <dgm:t>
        <a:bodyPr/>
        <a:lstStyle/>
        <a:p>
          <a:endParaRPr lang="en-US"/>
        </a:p>
      </dgm:t>
    </dgm:pt>
    <dgm:pt modelId="{2AA98AFC-E55B-4D8F-A405-954B84BF2145}">
      <dgm:prSet phldrT="[Text]"/>
      <dgm:spPr/>
      <dgm:t>
        <a:bodyPr/>
        <a:lstStyle/>
        <a:p>
          <a:r>
            <a:rPr lang="en-US" dirty="0" smtClean="0"/>
            <a:t>People</a:t>
          </a:r>
          <a:endParaRPr lang="en-US" dirty="0"/>
        </a:p>
      </dgm:t>
    </dgm:pt>
    <dgm:pt modelId="{CEAEF8C6-0E90-4691-AFE1-2189EB00611F}" type="parTrans" cxnId="{C1A7762F-B9F0-4202-B747-78BA41F66CBE}">
      <dgm:prSet/>
      <dgm:spPr/>
      <dgm:t>
        <a:bodyPr/>
        <a:lstStyle/>
        <a:p>
          <a:endParaRPr lang="en-US"/>
        </a:p>
      </dgm:t>
    </dgm:pt>
    <dgm:pt modelId="{3CC1D132-BD94-4334-BFFF-C87204E0F487}" type="sibTrans" cxnId="{C1A7762F-B9F0-4202-B747-78BA41F66CBE}">
      <dgm:prSet/>
      <dgm:spPr/>
      <dgm:t>
        <a:bodyPr/>
        <a:lstStyle/>
        <a:p>
          <a:endParaRPr lang="en-US"/>
        </a:p>
      </dgm:t>
    </dgm:pt>
    <dgm:pt modelId="{9EC7088C-DF89-4384-8651-592B35CCDC1C}">
      <dgm:prSet/>
      <dgm:spPr/>
      <dgm:t>
        <a:bodyPr/>
        <a:lstStyle/>
        <a:p>
          <a:r>
            <a:rPr lang="en-US" dirty="0" smtClean="0"/>
            <a:t>Population</a:t>
          </a:r>
          <a:endParaRPr lang="en-US" dirty="0"/>
        </a:p>
      </dgm:t>
    </dgm:pt>
    <dgm:pt modelId="{BAB0F1B7-22C7-42BD-88A7-F75726BDB77E}" type="parTrans" cxnId="{9F0017A2-9D87-4F33-961D-8D224FAC711B}">
      <dgm:prSet/>
      <dgm:spPr/>
      <dgm:t>
        <a:bodyPr/>
        <a:lstStyle/>
        <a:p>
          <a:endParaRPr lang="en-US"/>
        </a:p>
      </dgm:t>
    </dgm:pt>
    <dgm:pt modelId="{50FE4CEE-AEBA-40C3-B6E2-6A2B09E4FB18}" type="sibTrans" cxnId="{9F0017A2-9D87-4F33-961D-8D224FAC711B}">
      <dgm:prSet/>
      <dgm:spPr/>
      <dgm:t>
        <a:bodyPr/>
        <a:lstStyle/>
        <a:p>
          <a:endParaRPr lang="en-US"/>
        </a:p>
      </dgm:t>
    </dgm:pt>
    <dgm:pt modelId="{F664969E-9FF6-48F8-A544-8E8978A82366}">
      <dgm:prSet/>
      <dgm:spPr/>
      <dgm:t>
        <a:bodyPr/>
        <a:lstStyle/>
        <a:p>
          <a:r>
            <a:rPr lang="en-US" dirty="0" smtClean="0"/>
            <a:t>Publish</a:t>
          </a:r>
        </a:p>
      </dgm:t>
    </dgm:pt>
    <dgm:pt modelId="{D367838D-770E-4F47-8775-25BBFC94C41A}" type="parTrans" cxnId="{C68318E0-9F02-4ED7-85A8-55828FEBCA33}">
      <dgm:prSet/>
      <dgm:spPr/>
      <dgm:t>
        <a:bodyPr/>
        <a:lstStyle/>
        <a:p>
          <a:endParaRPr lang="en-US"/>
        </a:p>
      </dgm:t>
    </dgm:pt>
    <dgm:pt modelId="{AE1F3B46-AF18-4341-8F9A-A6AB59E882EB}" type="sibTrans" cxnId="{C68318E0-9F02-4ED7-85A8-55828FEBCA33}">
      <dgm:prSet/>
      <dgm:spPr/>
      <dgm:t>
        <a:bodyPr/>
        <a:lstStyle/>
        <a:p>
          <a:endParaRPr lang="en-US"/>
        </a:p>
      </dgm:t>
    </dgm:pt>
    <dgm:pt modelId="{D460533C-7BE4-4A4B-AE02-E7A18960ACE1}" type="pres">
      <dgm:prSet presAssocID="{2FBEEF92-8CE9-4D77-84C1-D38C996437AB}" presName="compositeShape" presStyleCnt="0">
        <dgm:presLayoutVars>
          <dgm:dir/>
          <dgm:resizeHandles/>
        </dgm:presLayoutVars>
      </dgm:prSet>
      <dgm:spPr/>
    </dgm:pt>
    <dgm:pt modelId="{2CCDB35E-02C7-46D2-B7E1-CF71BCC92751}" type="pres">
      <dgm:prSet presAssocID="{2FBEEF92-8CE9-4D77-84C1-D38C996437AB}" presName="pyramid" presStyleLbl="node1" presStyleIdx="0" presStyleCnt="1" custLinFactNeighborX="-4585" custLinFactNeighborY="-10848"/>
      <dgm:spPr/>
    </dgm:pt>
    <dgm:pt modelId="{3070DC64-A917-4A8C-BED5-913BC5432E6F}" type="pres">
      <dgm:prSet presAssocID="{2FBEEF92-8CE9-4D77-84C1-D38C996437AB}" presName="theList" presStyleCnt="0"/>
      <dgm:spPr/>
    </dgm:pt>
    <dgm:pt modelId="{C5F8A3AB-C763-4A95-801A-F6E02BC9DCD0}" type="pres">
      <dgm:prSet presAssocID="{8AE81F48-4353-4DD3-9611-ED4BE862726D}" presName="aNode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D894CD-7DC2-4664-A276-B02BF2DD71B6}" type="pres">
      <dgm:prSet presAssocID="{8AE81F48-4353-4DD3-9611-ED4BE862726D}" presName="aSpace" presStyleCnt="0"/>
      <dgm:spPr/>
    </dgm:pt>
    <dgm:pt modelId="{53DB9C14-54E4-4C39-939C-83F81145BB9F}" type="pres">
      <dgm:prSet presAssocID="{6E881424-D9A7-4146-87BE-309D92B92C33}" presName="aNode" presStyleLbl="fgAcc1" presStyleIdx="1" presStyleCnt="5">
        <dgm:presLayoutVars>
          <dgm:bulletEnabled val="1"/>
        </dgm:presLayoutVars>
      </dgm:prSet>
      <dgm:spPr/>
    </dgm:pt>
    <dgm:pt modelId="{04B8814F-BD20-4745-91DF-B0808BE00774}" type="pres">
      <dgm:prSet presAssocID="{6E881424-D9A7-4146-87BE-309D92B92C33}" presName="aSpace" presStyleCnt="0"/>
      <dgm:spPr/>
    </dgm:pt>
    <dgm:pt modelId="{2474A161-9D3B-478F-B4DB-8E153F5F3F91}" type="pres">
      <dgm:prSet presAssocID="{2AA98AFC-E55B-4D8F-A405-954B84BF2145}" presName="aNode" presStyleLbl="fgAcc1" presStyleIdx="2" presStyleCnt="5">
        <dgm:presLayoutVars>
          <dgm:bulletEnabled val="1"/>
        </dgm:presLayoutVars>
      </dgm:prSet>
      <dgm:spPr/>
    </dgm:pt>
    <dgm:pt modelId="{492CD6CD-F903-4317-927D-ACE63B0ACE11}" type="pres">
      <dgm:prSet presAssocID="{2AA98AFC-E55B-4D8F-A405-954B84BF2145}" presName="aSpace" presStyleCnt="0"/>
      <dgm:spPr/>
    </dgm:pt>
    <dgm:pt modelId="{5AA0BEE6-4408-4F75-9AB1-A626BA46FA95}" type="pres">
      <dgm:prSet presAssocID="{9EC7088C-DF89-4384-8651-592B35CCDC1C}" presName="aNode" presStyleLbl="fgAcc1" presStyleIdx="3" presStyleCnt="5">
        <dgm:presLayoutVars>
          <dgm:bulletEnabled val="1"/>
        </dgm:presLayoutVars>
      </dgm:prSet>
      <dgm:spPr/>
    </dgm:pt>
    <dgm:pt modelId="{C3A2DDD7-E8C0-4AB4-AE2C-444C5F11AEF8}" type="pres">
      <dgm:prSet presAssocID="{9EC7088C-DF89-4384-8651-592B35CCDC1C}" presName="aSpace" presStyleCnt="0"/>
      <dgm:spPr/>
    </dgm:pt>
    <dgm:pt modelId="{04F3C313-210A-42B4-B5EB-7FDC91D31F31}" type="pres">
      <dgm:prSet presAssocID="{F664969E-9FF6-48F8-A544-8E8978A82366}" presName="aNode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9DB518-2DC4-4861-B7BF-5C619BA30069}" type="pres">
      <dgm:prSet presAssocID="{F664969E-9FF6-48F8-A544-8E8978A82366}" presName="aSpace" presStyleCnt="0"/>
      <dgm:spPr/>
    </dgm:pt>
  </dgm:ptLst>
  <dgm:cxnLst>
    <dgm:cxn modelId="{3CB5095B-FD3D-4DFD-96ED-528ABAC3A8D6}" type="presOf" srcId="{6E881424-D9A7-4146-87BE-309D92B92C33}" destId="{53DB9C14-54E4-4C39-939C-83F81145BB9F}" srcOrd="0" destOrd="0" presId="urn:microsoft.com/office/officeart/2005/8/layout/pyramid2"/>
    <dgm:cxn modelId="{C68318E0-9F02-4ED7-85A8-55828FEBCA33}" srcId="{2FBEEF92-8CE9-4D77-84C1-D38C996437AB}" destId="{F664969E-9FF6-48F8-A544-8E8978A82366}" srcOrd="4" destOrd="0" parTransId="{D367838D-770E-4F47-8775-25BBFC94C41A}" sibTransId="{AE1F3B46-AF18-4341-8F9A-A6AB59E882EB}"/>
    <dgm:cxn modelId="{75823F5C-FAFE-4740-950E-D6F63B8B371E}" type="presOf" srcId="{F664969E-9FF6-48F8-A544-8E8978A82366}" destId="{04F3C313-210A-42B4-B5EB-7FDC91D31F31}" srcOrd="0" destOrd="0" presId="urn:microsoft.com/office/officeart/2005/8/layout/pyramid2"/>
    <dgm:cxn modelId="{9F0017A2-9D87-4F33-961D-8D224FAC711B}" srcId="{2FBEEF92-8CE9-4D77-84C1-D38C996437AB}" destId="{9EC7088C-DF89-4384-8651-592B35CCDC1C}" srcOrd="3" destOrd="0" parTransId="{BAB0F1B7-22C7-42BD-88A7-F75726BDB77E}" sibTransId="{50FE4CEE-AEBA-40C3-B6E2-6A2B09E4FB18}"/>
    <dgm:cxn modelId="{F238BB62-0393-45B3-BCAB-2E670B1B2866}" srcId="{2FBEEF92-8CE9-4D77-84C1-D38C996437AB}" destId="{6E881424-D9A7-4146-87BE-309D92B92C33}" srcOrd="1" destOrd="0" parTransId="{AEEA2BCB-879A-4F28-91FD-2D6AD3D26885}" sibTransId="{F943BF6E-EAA9-46ED-8AEB-61AB2C33B279}"/>
    <dgm:cxn modelId="{C1A7762F-B9F0-4202-B747-78BA41F66CBE}" srcId="{2FBEEF92-8CE9-4D77-84C1-D38C996437AB}" destId="{2AA98AFC-E55B-4D8F-A405-954B84BF2145}" srcOrd="2" destOrd="0" parTransId="{CEAEF8C6-0E90-4691-AFE1-2189EB00611F}" sibTransId="{3CC1D132-BD94-4334-BFFF-C87204E0F487}"/>
    <dgm:cxn modelId="{6B221FDE-D060-4BD5-AD1B-4C23A82C4CFE}" type="presOf" srcId="{9EC7088C-DF89-4384-8651-592B35CCDC1C}" destId="{5AA0BEE6-4408-4F75-9AB1-A626BA46FA95}" srcOrd="0" destOrd="0" presId="urn:microsoft.com/office/officeart/2005/8/layout/pyramid2"/>
    <dgm:cxn modelId="{20063E75-8D85-4C75-9441-591D7DEE09E1}" type="presOf" srcId="{2AA98AFC-E55B-4D8F-A405-954B84BF2145}" destId="{2474A161-9D3B-478F-B4DB-8E153F5F3F91}" srcOrd="0" destOrd="0" presId="urn:microsoft.com/office/officeart/2005/8/layout/pyramid2"/>
    <dgm:cxn modelId="{2FDECA52-3A8C-4F89-8936-2B71B8107959}" type="presOf" srcId="{2FBEEF92-8CE9-4D77-84C1-D38C996437AB}" destId="{D460533C-7BE4-4A4B-AE02-E7A18960ACE1}" srcOrd="0" destOrd="0" presId="urn:microsoft.com/office/officeart/2005/8/layout/pyramid2"/>
    <dgm:cxn modelId="{F5A4AFC5-075E-4E7E-82F0-2F35D70FFFBE}" type="presOf" srcId="{8AE81F48-4353-4DD3-9611-ED4BE862726D}" destId="{C5F8A3AB-C763-4A95-801A-F6E02BC9DCD0}" srcOrd="0" destOrd="0" presId="urn:microsoft.com/office/officeart/2005/8/layout/pyramid2"/>
    <dgm:cxn modelId="{183ED653-393C-46B1-9DA8-2EA9E6A3DF4F}" srcId="{2FBEEF92-8CE9-4D77-84C1-D38C996437AB}" destId="{8AE81F48-4353-4DD3-9611-ED4BE862726D}" srcOrd="0" destOrd="0" parTransId="{FBCF940A-F394-427B-9622-D05C1595BF8E}" sibTransId="{8B54EFC4-1F76-403D-9583-9D8E880E2743}"/>
    <dgm:cxn modelId="{D8A3DD1F-1A32-4609-9BCC-CCAE11DFA9B9}" type="presParOf" srcId="{D460533C-7BE4-4A4B-AE02-E7A18960ACE1}" destId="{2CCDB35E-02C7-46D2-B7E1-CF71BCC92751}" srcOrd="0" destOrd="0" presId="urn:microsoft.com/office/officeart/2005/8/layout/pyramid2"/>
    <dgm:cxn modelId="{2989C5E7-86C7-4E26-AD75-AB3A4031922A}" type="presParOf" srcId="{D460533C-7BE4-4A4B-AE02-E7A18960ACE1}" destId="{3070DC64-A917-4A8C-BED5-913BC5432E6F}" srcOrd="1" destOrd="0" presId="urn:microsoft.com/office/officeart/2005/8/layout/pyramid2"/>
    <dgm:cxn modelId="{62C96B0C-9A9B-4C39-992D-DA11896D912B}" type="presParOf" srcId="{3070DC64-A917-4A8C-BED5-913BC5432E6F}" destId="{C5F8A3AB-C763-4A95-801A-F6E02BC9DCD0}" srcOrd="0" destOrd="0" presId="urn:microsoft.com/office/officeart/2005/8/layout/pyramid2"/>
    <dgm:cxn modelId="{53848111-5D32-4306-AF46-627CF3AC08C2}" type="presParOf" srcId="{3070DC64-A917-4A8C-BED5-913BC5432E6F}" destId="{8DD894CD-7DC2-4664-A276-B02BF2DD71B6}" srcOrd="1" destOrd="0" presId="urn:microsoft.com/office/officeart/2005/8/layout/pyramid2"/>
    <dgm:cxn modelId="{6EC3D93C-8698-4066-8757-2BC93A6CCAAE}" type="presParOf" srcId="{3070DC64-A917-4A8C-BED5-913BC5432E6F}" destId="{53DB9C14-54E4-4C39-939C-83F81145BB9F}" srcOrd="2" destOrd="0" presId="urn:microsoft.com/office/officeart/2005/8/layout/pyramid2"/>
    <dgm:cxn modelId="{258A07E7-F1EA-4534-A4B6-C5312DCC5048}" type="presParOf" srcId="{3070DC64-A917-4A8C-BED5-913BC5432E6F}" destId="{04B8814F-BD20-4745-91DF-B0808BE00774}" srcOrd="3" destOrd="0" presId="urn:microsoft.com/office/officeart/2005/8/layout/pyramid2"/>
    <dgm:cxn modelId="{A185EB3C-0F56-4DF8-A647-200C0F822487}" type="presParOf" srcId="{3070DC64-A917-4A8C-BED5-913BC5432E6F}" destId="{2474A161-9D3B-478F-B4DB-8E153F5F3F91}" srcOrd="4" destOrd="0" presId="urn:microsoft.com/office/officeart/2005/8/layout/pyramid2"/>
    <dgm:cxn modelId="{11EAC7B1-245A-4CBC-9CEC-95A127980D09}" type="presParOf" srcId="{3070DC64-A917-4A8C-BED5-913BC5432E6F}" destId="{492CD6CD-F903-4317-927D-ACE63B0ACE11}" srcOrd="5" destOrd="0" presId="urn:microsoft.com/office/officeart/2005/8/layout/pyramid2"/>
    <dgm:cxn modelId="{8B59116D-E36A-4B33-A9E0-7BD5F036B852}" type="presParOf" srcId="{3070DC64-A917-4A8C-BED5-913BC5432E6F}" destId="{5AA0BEE6-4408-4F75-9AB1-A626BA46FA95}" srcOrd="6" destOrd="0" presId="urn:microsoft.com/office/officeart/2005/8/layout/pyramid2"/>
    <dgm:cxn modelId="{F43DADCE-3E8A-40D4-B5DD-89D8B3366ECF}" type="presParOf" srcId="{3070DC64-A917-4A8C-BED5-913BC5432E6F}" destId="{C3A2DDD7-E8C0-4AB4-AE2C-444C5F11AEF8}" srcOrd="7" destOrd="0" presId="urn:microsoft.com/office/officeart/2005/8/layout/pyramid2"/>
    <dgm:cxn modelId="{1890F12D-5944-4F51-8D37-A7FA62514666}" type="presParOf" srcId="{3070DC64-A917-4A8C-BED5-913BC5432E6F}" destId="{04F3C313-210A-42B4-B5EB-7FDC91D31F31}" srcOrd="8" destOrd="0" presId="urn:microsoft.com/office/officeart/2005/8/layout/pyramid2"/>
    <dgm:cxn modelId="{B10D3453-C300-4456-A243-674E67F564CF}" type="presParOf" srcId="{3070DC64-A917-4A8C-BED5-913BC5432E6F}" destId="{689DB518-2DC4-4861-B7BF-5C619BA30069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CDB35E-02C7-46D2-B7E1-CF71BCC92751}">
      <dsp:nvSpPr>
        <dsp:cNvPr id="0" name=""/>
        <dsp:cNvSpPr/>
      </dsp:nvSpPr>
      <dsp:spPr>
        <a:xfrm>
          <a:off x="699820" y="0"/>
          <a:ext cx="5418667" cy="5418667"/>
        </a:xfrm>
        <a:prstGeom prst="triangl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F8A3AB-C763-4A95-801A-F6E02BC9DCD0}">
      <dsp:nvSpPr>
        <dsp:cNvPr id="0" name=""/>
        <dsp:cNvSpPr/>
      </dsp:nvSpPr>
      <dsp:spPr>
        <a:xfrm>
          <a:off x="3657599" y="542395"/>
          <a:ext cx="3522133" cy="7704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Plan</a:t>
          </a:r>
        </a:p>
      </dsp:txBody>
      <dsp:txXfrm>
        <a:off x="3695210" y="580006"/>
        <a:ext cx="3446911" cy="695244"/>
      </dsp:txXfrm>
    </dsp:sp>
    <dsp:sp modelId="{53DB9C14-54E4-4C39-939C-83F81145BB9F}">
      <dsp:nvSpPr>
        <dsp:cNvPr id="0" name=""/>
        <dsp:cNvSpPr/>
      </dsp:nvSpPr>
      <dsp:spPr>
        <a:xfrm>
          <a:off x="3657599" y="1409170"/>
          <a:ext cx="3522133" cy="7704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2598923"/>
              <a:satOff val="-11992"/>
              <a:lumOff val="4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Partnership</a:t>
          </a:r>
          <a:endParaRPr lang="en-US" sz="3200" kern="1200" dirty="0"/>
        </a:p>
      </dsp:txBody>
      <dsp:txXfrm>
        <a:off x="3695210" y="1446781"/>
        <a:ext cx="3446911" cy="695244"/>
      </dsp:txXfrm>
    </dsp:sp>
    <dsp:sp modelId="{2474A161-9D3B-478F-B4DB-8E153F5F3F91}">
      <dsp:nvSpPr>
        <dsp:cNvPr id="0" name=""/>
        <dsp:cNvSpPr/>
      </dsp:nvSpPr>
      <dsp:spPr>
        <a:xfrm>
          <a:off x="3657599" y="2275945"/>
          <a:ext cx="3522133" cy="7704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5197846"/>
              <a:satOff val="-23984"/>
              <a:lumOff val="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People</a:t>
          </a:r>
          <a:endParaRPr lang="en-US" sz="3200" kern="1200" dirty="0"/>
        </a:p>
      </dsp:txBody>
      <dsp:txXfrm>
        <a:off x="3695210" y="2313556"/>
        <a:ext cx="3446911" cy="695244"/>
      </dsp:txXfrm>
    </dsp:sp>
    <dsp:sp modelId="{5AA0BEE6-4408-4F75-9AB1-A626BA46FA95}">
      <dsp:nvSpPr>
        <dsp:cNvPr id="0" name=""/>
        <dsp:cNvSpPr/>
      </dsp:nvSpPr>
      <dsp:spPr>
        <a:xfrm>
          <a:off x="3657599" y="3142721"/>
          <a:ext cx="3522133" cy="7704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7796769"/>
              <a:satOff val="-35976"/>
              <a:lumOff val="13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Population</a:t>
          </a:r>
          <a:endParaRPr lang="en-US" sz="3200" kern="1200" dirty="0"/>
        </a:p>
      </dsp:txBody>
      <dsp:txXfrm>
        <a:off x="3695210" y="3180332"/>
        <a:ext cx="3446911" cy="695244"/>
      </dsp:txXfrm>
    </dsp:sp>
    <dsp:sp modelId="{04F3C313-210A-42B4-B5EB-7FDC91D31F31}">
      <dsp:nvSpPr>
        <dsp:cNvPr id="0" name=""/>
        <dsp:cNvSpPr/>
      </dsp:nvSpPr>
      <dsp:spPr>
        <a:xfrm>
          <a:off x="3657599" y="4009496"/>
          <a:ext cx="3522133" cy="7704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10395692"/>
              <a:satOff val="-47968"/>
              <a:lumOff val="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Publish</a:t>
          </a:r>
        </a:p>
      </dsp:txBody>
      <dsp:txXfrm>
        <a:off x="3695210" y="4047107"/>
        <a:ext cx="3446911" cy="6952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gif>
</file>

<file path=ppt/media/image18.png>
</file>

<file path=ppt/media/image19.jpg>
</file>

<file path=ppt/media/image2.png>
</file>

<file path=ppt/media/image20.png>
</file>

<file path=ppt/media/image21.jpeg>
</file>

<file path=ppt/media/image3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99939-38BD-489E-9501-1597C2F54585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F52258-E6F7-4268-86ED-86928340E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95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77C92D-4836-412C-AFDD-5CAEF88E06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84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Examples of Slide</a:t>
            </a:r>
            <a:r>
              <a:rPr lang="en-US" baseline="0" dirty="0" smtClean="0"/>
              <a:t> Designs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F52258-E6F7-4268-86ED-86928340E49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33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77C92D-4836-412C-AFDD-5CAEF88E06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96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77C92D-4836-412C-AFDD-5CAEF88E06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4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2913" y="712788"/>
            <a:ext cx="6348412" cy="35702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Investments (last 5 years)</a:t>
            </a:r>
          </a:p>
          <a:p>
            <a:pPr lvl="1">
              <a:buFont typeface="Arial"/>
              <a:buChar char="•"/>
            </a:pPr>
            <a:r>
              <a:rPr lang="en-US" dirty="0"/>
              <a:t>$3.1 Billion in investment</a:t>
            </a:r>
          </a:p>
          <a:p>
            <a:pPr lvl="1">
              <a:buFont typeface="Arial"/>
              <a:buChar char="•"/>
            </a:pPr>
            <a:r>
              <a:rPr lang="en-US" dirty="0"/>
              <a:t>Over</a:t>
            </a:r>
            <a:r>
              <a:rPr lang="en-US" baseline="0" dirty="0"/>
              <a:t> 30,000 new and retained jobs</a:t>
            </a:r>
            <a:endParaRPr lang="en-US" dirty="0"/>
          </a:p>
          <a:p>
            <a:pPr lvl="0">
              <a:buFont typeface="Arial"/>
              <a:buNone/>
            </a:pPr>
            <a:endParaRPr lang="en-US" dirty="0"/>
          </a:p>
          <a:p>
            <a:pPr lvl="0">
              <a:buFont typeface="Arial"/>
              <a:buNone/>
            </a:pPr>
            <a:r>
              <a:rPr lang="en-US" dirty="0"/>
              <a:t>Workforce</a:t>
            </a:r>
          </a:p>
          <a:p>
            <a:pPr lvl="1">
              <a:buFont typeface="Arial"/>
              <a:buChar char="•"/>
            </a:pPr>
            <a:r>
              <a:rPr lang="en-US" dirty="0"/>
              <a:t>DESC providing workforce solutions</a:t>
            </a:r>
          </a:p>
          <a:p>
            <a:pPr lvl="1">
              <a:buFont typeface="Arial"/>
              <a:buChar char="•"/>
            </a:pPr>
            <a:r>
              <a:rPr lang="en-US" dirty="0"/>
              <a:t>Strong partnership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312A8-56A3-6C48-B399-31A75510DBE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072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2913" y="712788"/>
            <a:ext cx="6348412" cy="35702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challenges within a community are</a:t>
            </a:r>
            <a:r>
              <a:rPr lang="en-US" baseline="0" dirty="0"/>
              <a:t> most clearly reflected to us by the most vulnerable of the population.</a:t>
            </a:r>
          </a:p>
          <a:p>
            <a:endParaRPr lang="en-US" baseline="0" dirty="0"/>
          </a:p>
          <a:p>
            <a:r>
              <a:rPr lang="en-US" baseline="0" dirty="0"/>
              <a:t>When the community thrives – the vulnerable will thrive.</a:t>
            </a:r>
          </a:p>
          <a:p>
            <a:endParaRPr lang="en-US" baseline="0" dirty="0"/>
          </a:p>
          <a:p>
            <a:r>
              <a:rPr lang="en-US" baseline="0" dirty="0"/>
              <a:t>Here’s the story in Detroit…….</a:t>
            </a:r>
          </a:p>
          <a:p>
            <a:endParaRPr lang="en-US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Percentage of those with less than a high school education is twice that of Michigan’s rate.</a:t>
            </a:r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(Taken from 2015 Federal Reserve Pres. Slide)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D4B01-BB5B-4D70-81FA-AF5688D394F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227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Prepared by State of Michigan</a:t>
            </a:r>
            <a:r>
              <a:rPr lang="en-US" baseline="0" dirty="0"/>
              <a:t> Department of Technology, Management, and Budget- April 2015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>
              <a:solidFill>
                <a:srgbClr val="FF0000"/>
              </a:solidFill>
            </a:endParaRP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77C92D-4836-412C-AFDD-5CAEF88E06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3514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17513" y="701675"/>
            <a:ext cx="6242050" cy="3511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4538" y="4447461"/>
            <a:ext cx="6683904" cy="4213384"/>
          </a:xfrm>
        </p:spPr>
        <p:txBody>
          <a:bodyPr/>
          <a:lstStyle/>
          <a:p>
            <a:r>
              <a:rPr lang="en-US" dirty="0"/>
              <a:t>Plan - </a:t>
            </a:r>
            <a:r>
              <a:rPr lang="en-US" dirty="0">
                <a:latin typeface="ITC Franklin Gothic Book"/>
                <a:cs typeface="Franklin Gothic Book"/>
              </a:rPr>
              <a:t>Detroit needs a strategic plan that works to drive investment.</a:t>
            </a:r>
            <a:r>
              <a:rPr lang="en-US" baseline="0" dirty="0">
                <a:latin typeface="ITC Franklin Gothic Book"/>
                <a:cs typeface="Franklin Gothic Book"/>
              </a:rPr>
              <a:t> </a:t>
            </a:r>
            <a:r>
              <a:rPr lang="en-US" dirty="0">
                <a:latin typeface="ITC Franklin Gothic Book"/>
                <a:cs typeface="Franklin Gothic Book"/>
              </a:rPr>
              <a:t>Detroit Future City gave us a framework</a:t>
            </a:r>
          </a:p>
          <a:p>
            <a:endParaRPr lang="en-US" dirty="0">
              <a:latin typeface="ITC Franklin Gothic Book"/>
              <a:cs typeface="Franklin Gothic Book"/>
            </a:endParaRPr>
          </a:p>
          <a:p>
            <a:pPr marL="0" lvl="1" defTabSz="469661">
              <a:defRPr/>
            </a:pPr>
            <a:r>
              <a:rPr lang="en-US" dirty="0">
                <a:latin typeface="ITC Franklin Gothic Book"/>
                <a:cs typeface="Franklin Gothic Book"/>
              </a:rPr>
              <a:t>Partnership - Can’t be every man for himself. Detroit important to state and regional survival, Region important to Detroit’s survival</a:t>
            </a:r>
          </a:p>
          <a:p>
            <a:endParaRPr lang="en-US" dirty="0">
              <a:latin typeface="ITC Franklin Gothic Book"/>
              <a:cs typeface="Franklin Gothic Book"/>
            </a:endParaRPr>
          </a:p>
          <a:p>
            <a:pPr>
              <a:spcAft>
                <a:spcPts val="616"/>
              </a:spcAft>
            </a:pPr>
            <a:r>
              <a:rPr lang="en-US" dirty="0">
                <a:latin typeface="ITC Franklin Gothic Book"/>
                <a:cs typeface="Franklin Gothic Book"/>
              </a:rPr>
              <a:t>People – </a:t>
            </a:r>
            <a:r>
              <a:rPr lang="en-US" dirty="0"/>
              <a:t>Detroit will not continue to grow without opportunities for everyone. Decrease the gab between the haves and have not’s  </a:t>
            </a:r>
          </a:p>
          <a:p>
            <a:endParaRPr lang="en-US" dirty="0">
              <a:latin typeface="ITC Franklin Gothic Book"/>
              <a:cs typeface="Franklin Gothic Book"/>
            </a:endParaRPr>
          </a:p>
          <a:p>
            <a:pPr defTabSz="469661">
              <a:defRPr/>
            </a:pPr>
            <a:r>
              <a:rPr lang="en-US" dirty="0">
                <a:latin typeface="ITC Franklin Gothic Book"/>
                <a:cs typeface="Franklin Gothic Book"/>
              </a:rPr>
              <a:t>Population - </a:t>
            </a:r>
            <a:r>
              <a:rPr lang="en-US" dirty="0"/>
              <a:t>Grow population base. Young talent want strong urban core</a:t>
            </a:r>
          </a:p>
          <a:p>
            <a:pPr defTabSz="469661">
              <a:defRPr/>
            </a:pPr>
            <a:endParaRPr lang="en-US" dirty="0"/>
          </a:p>
          <a:p>
            <a:pPr marL="0" marR="0" indent="0" algn="l" defTabSz="4696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ITC Franklin Gothic Book"/>
                <a:cs typeface="Franklin Gothic Book"/>
              </a:rPr>
              <a:t>Publish – </a:t>
            </a:r>
            <a:r>
              <a:rPr lang="en-US" dirty="0"/>
              <a:t>We need to own our story. Outsiders don’t “get it” so we need to make message clear and frequent </a:t>
            </a:r>
          </a:p>
          <a:p>
            <a:pPr marL="0" marR="0" indent="0" algn="l" defTabSz="4696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4696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Business Leadership – Public Sector Facilitation – Community Engagement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Participation of all people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Recognition and participation in changing global market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Innovate based on best practices</a:t>
            </a:r>
          </a:p>
          <a:p>
            <a:pPr marL="0" marR="0" indent="0" algn="l" defTabSz="4696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defTabSz="469661">
              <a:defRPr/>
            </a:pPr>
            <a:endParaRPr lang="en-US" dirty="0"/>
          </a:p>
          <a:p>
            <a:endParaRPr lang="en-US" dirty="0">
              <a:latin typeface="ITC Franklin Gothic Book"/>
              <a:cs typeface="Franklin Gothic Book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0312A8-56A3-6C48-B399-31A75510DBE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266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Examples of Slide</a:t>
            </a:r>
            <a:r>
              <a:rPr lang="en-US" baseline="0" dirty="0" smtClean="0"/>
              <a:t> Designs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F52258-E6F7-4268-86ED-86928340E49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1304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Examples of Slide</a:t>
            </a:r>
            <a:r>
              <a:rPr lang="en-US" baseline="0" dirty="0" smtClean="0"/>
              <a:t> Designs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F52258-E6F7-4268-86ED-86928340E49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695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736E5-495F-41BE-BE44-149D81DB75E1}" type="datetime1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56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2568-0FCE-4DE7-AECF-297648E8950D}" type="datetime1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96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FAC34-1B5E-4AF7-8313-DA9680D8A792}" type="datetime1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20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image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214967" y="1751260"/>
            <a:ext cx="4116608" cy="3348566"/>
          </a:xfrm>
          <a:prstGeom prst="rect">
            <a:avLst/>
          </a:prstGeom>
          <a:ln w="76200">
            <a:solidFill>
              <a:schemeClr val="bg1"/>
            </a:solidFill>
          </a:ln>
        </p:spPr>
        <p:txBody>
          <a:bodyPr vert="horz"/>
          <a:lstStyle/>
          <a:p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5613989" y="1783080"/>
            <a:ext cx="6192788" cy="4297680"/>
          </a:xfrm>
          <a:prstGeom prst="rect">
            <a:avLst/>
          </a:prstGeom>
        </p:spPr>
        <p:txBody>
          <a:bodyPr vert="horz"/>
          <a:lstStyle>
            <a:lvl1pPr>
              <a:buClr>
                <a:srgbClr val="B78227"/>
              </a:buClr>
              <a:buFont typeface="Wingdings" charset="2"/>
              <a:buChar char="§"/>
              <a:defRPr sz="3600" b="0" i="0">
                <a:solidFill>
                  <a:schemeClr val="bg1"/>
                </a:solidFill>
                <a:latin typeface="FrnkGothITC Bk BT"/>
                <a:cs typeface="FrnkGothITC Bk BT"/>
              </a:defRPr>
            </a:lvl1pPr>
            <a:lvl2pPr>
              <a:buClr>
                <a:srgbClr val="B78227"/>
              </a:buClr>
              <a:buFont typeface="Courier New"/>
              <a:buChar char="o"/>
              <a:defRPr b="0" i="0">
                <a:solidFill>
                  <a:srgbClr val="FFFFFF"/>
                </a:solidFill>
                <a:latin typeface="FrnkGothITC Bk BT"/>
                <a:cs typeface="FrnkGothITC Bk BT"/>
              </a:defRPr>
            </a:lvl2pPr>
            <a:lvl3pPr>
              <a:buClr>
                <a:srgbClr val="B78227"/>
              </a:buClr>
              <a:defRPr b="0" i="0">
                <a:solidFill>
                  <a:srgbClr val="FFFFFF"/>
                </a:solidFill>
                <a:latin typeface="FrnkGothITC Bk BT"/>
                <a:cs typeface="FrnkGothITC Bk BT"/>
              </a:defRPr>
            </a:lvl3pPr>
            <a:lvl4pPr>
              <a:buClr>
                <a:srgbClr val="B78227"/>
              </a:buClr>
              <a:defRPr b="0" i="0">
                <a:solidFill>
                  <a:srgbClr val="FFFFFF"/>
                </a:solidFill>
                <a:latin typeface="FrnkGothITC Bk BT"/>
                <a:cs typeface="FrnkGothITC Bk BT"/>
              </a:defRPr>
            </a:lvl4pPr>
            <a:lvl5pPr>
              <a:buClr>
                <a:srgbClr val="B78227"/>
              </a:buClr>
              <a:defRPr b="0" i="0">
                <a:solidFill>
                  <a:srgbClr val="FFFFFF"/>
                </a:solidFill>
                <a:latin typeface="FrnkGothITC Bk BT"/>
                <a:cs typeface="FrnkGothITC Bk B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214967" y="594359"/>
            <a:ext cx="10972800" cy="643890"/>
          </a:xfrm>
          <a:prstGeom prst="rect">
            <a:avLst/>
          </a:prstGeom>
        </p:spPr>
        <p:txBody>
          <a:bodyPr vert="horz"/>
          <a:lstStyle>
            <a:lvl1pPr algn="l">
              <a:defRPr sz="4320" b="1" i="0">
                <a:solidFill>
                  <a:srgbClr val="B78227"/>
                </a:solidFill>
                <a:latin typeface="FrnkGothITC Bk BT"/>
                <a:cs typeface="FrnkGothITC Bk B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253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9BF20-8484-4918-8067-250A0CB769D0}" type="datetime1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14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21EE3-F6C5-43B6-ABBA-88260B2219BC}" type="datetime1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5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258B-4111-462B-9B53-84D977C32D9C}" type="datetime1">
              <a:rPr lang="en-US" smtClean="0"/>
              <a:t>10/28/2021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0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082-A398-4629-8848-0DB58F52961B}" type="datetime1">
              <a:rPr lang="en-US" smtClean="0"/>
              <a:t>10/28/2021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6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A67E9-A782-42B7-B796-565FB743231A}" type="datetime1">
              <a:rPr lang="en-US" smtClean="0"/>
              <a:t>10/28/2021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5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756D-C9B0-4489-B9AA-F2938B3B96AF}" type="datetime1">
              <a:rPr lang="en-US" smtClean="0"/>
              <a:t>10/28/2021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47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905EA-1F24-4BB9-AC16-C826A8671E86}" type="datetime1">
              <a:rPr lang="en-US" smtClean="0"/>
              <a:t>10/28/2021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3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F52A-0EAC-4B9F-9B7A-042A8F9134F5}" type="datetime1">
              <a:rPr lang="en-US" smtClean="0"/>
              <a:t>10/28/2021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74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3DFF6-FBF7-4630-A8F1-2C541C597927}" type="datetime1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FE9D3E-750F-467F-90FE-3916A68F1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666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comments" Target="../comments/commen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a.ford.com/content/fordmedia/fna/us/en/permalink.html?VideoId=6173200000001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aBf-hdMj_W4" TargetMode="External"/><Relationship Id="rId5" Type="http://schemas.openxmlformats.org/officeDocument/2006/relationships/comments" Target="../comments/comment5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oleObject" Target="file:///\\plpub01\Computer%20training%20documents\PowerPoint\Census%20Detroit%20Chart.xlsx!Sheet1!%5bCensus%20Detroit%20Chart.xlsx%5dSheet1%20Chart%20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194" y="4799565"/>
            <a:ext cx="11471565" cy="1739347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2">
                    <a:lumMod val="50000"/>
                  </a:schemeClr>
                </a:solidFill>
              </a:rPr>
              <a:t>DETROIT Comeback City</a:t>
            </a:r>
            <a:r>
              <a:rPr lang="en-US" sz="4800" dirty="0"/>
              <a:t/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28709" y="372154"/>
            <a:ext cx="9144000" cy="1309255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Century Gothic" panose="020B0502020202020204" pitchFamily="34" charset="0"/>
              </a:rPr>
              <a:t>Presentation to Leadership Detroit</a:t>
            </a:r>
          </a:p>
          <a:p>
            <a:r>
              <a:rPr lang="en-US" dirty="0">
                <a:solidFill>
                  <a:srgbClr val="002060"/>
                </a:solidFill>
                <a:latin typeface="Century Gothic" panose="020B0502020202020204" pitchFamily="34" charset="0"/>
              </a:rPr>
              <a:t>November 17</a:t>
            </a:r>
            <a:r>
              <a:rPr lang="en-US" baseline="30000" dirty="0">
                <a:solidFill>
                  <a:srgbClr val="002060"/>
                </a:solidFill>
                <a:latin typeface="Century Gothic" panose="020B0502020202020204" pitchFamily="34" charset="0"/>
              </a:rPr>
              <a:t>th</a:t>
            </a:r>
            <a:r>
              <a:rPr lang="en-US" dirty="0">
                <a:solidFill>
                  <a:srgbClr val="002060"/>
                </a:solidFill>
                <a:latin typeface="Century Gothic" panose="020B0502020202020204" pitchFamily="34" charset="0"/>
              </a:rPr>
              <a:t>,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1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964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21922" y="5522026"/>
            <a:ext cx="2707574" cy="6768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85252" y="5522026"/>
            <a:ext cx="2862470" cy="5607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0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442686" y="198542"/>
            <a:ext cx="9326040" cy="1143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B78227"/>
                </a:solidFill>
                <a:latin typeface="ITC Franklin Gothic Demi"/>
                <a:ea typeface="+mj-ea"/>
                <a:cs typeface="+mj-cs"/>
              </a:defRPr>
            </a:lvl1pPr>
          </a:lstStyle>
          <a:p>
            <a:endParaRPr lang="en-US" sz="4320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53444" y="283584"/>
            <a:ext cx="12137606" cy="150876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Key principles to build The economy</a:t>
            </a:r>
          </a:p>
        </p:txBody>
      </p:sp>
      <p:pic>
        <p:nvPicPr>
          <p:cNvPr id="2050" name="Picture 2" descr="http://blog.apphappening.com/wp-content/uploads/2014/05/building-your-house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" t="2629"/>
          <a:stretch/>
        </p:blipFill>
        <p:spPr bwMode="auto">
          <a:xfrm>
            <a:off x="6593633" y="2292066"/>
            <a:ext cx="4542971" cy="315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897841859"/>
              </p:ext>
            </p:extLst>
          </p:nvPr>
        </p:nvGraphicFramePr>
        <p:xfrm>
          <a:off x="231592" y="115876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4331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Ford</a:t>
            </a:r>
            <a:r>
              <a:rPr lang="en-US" dirty="0" smtClean="0"/>
              <a:t> Mustang Mach Prototype</a:t>
            </a:r>
            <a:endParaRPr lang="en-US" dirty="0"/>
          </a:p>
        </p:txBody>
      </p:sp>
      <p:pic>
        <p:nvPicPr>
          <p:cNvPr id="5" name="aBf-hdMj_W4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598507" y="1470660"/>
            <a:ext cx="8355283" cy="469984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76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0013"/>
            <a:ext cx="12192000" cy="691801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E231-E9C9-9849-B7E3-BFC77ACE9BB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20699" y="644578"/>
            <a:ext cx="112486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Detroit, Michigan- North America’s Automotive Center</a:t>
            </a:r>
          </a:p>
        </p:txBody>
      </p:sp>
    </p:spTree>
    <p:extLst>
      <p:ext uri="{BB962C8B-B14F-4D97-AF65-F5344CB8AC3E}">
        <p14:creationId xmlns:p14="http://schemas.microsoft.com/office/powerpoint/2010/main" val="204905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E231-E9C9-9849-B7E3-BFC77ACE9BB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BoxHeader"/>
          <p:cNvSpPr>
            <a:spLocks noChangeArrowheads="1"/>
          </p:cNvSpPr>
          <p:nvPr/>
        </p:nvSpPr>
        <p:spPr bwMode="gray">
          <a:xfrm>
            <a:off x="1971521" y="1481308"/>
            <a:ext cx="2464405" cy="376708"/>
          </a:xfrm>
          <a:prstGeom prst="rect">
            <a:avLst/>
          </a:prstGeom>
          <a:solidFill>
            <a:schemeClr val="tx2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tIns="87071" bIns="87071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24" b="1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Commercial</a:t>
            </a:r>
          </a:p>
        </p:txBody>
      </p:sp>
      <p:sp>
        <p:nvSpPr>
          <p:cNvPr id="7" name="BoxContent"/>
          <p:cNvSpPr>
            <a:spLocks noChangeArrowheads="1"/>
          </p:cNvSpPr>
          <p:nvPr/>
        </p:nvSpPr>
        <p:spPr bwMode="gray">
          <a:xfrm>
            <a:off x="1971521" y="1870560"/>
            <a:ext cx="2464405" cy="3870410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accent1"/>
            </a:solidFill>
            <a:miter lim="800000"/>
            <a:headEnd/>
            <a:tailEnd/>
          </a:ln>
        </p:spPr>
        <p:txBody>
          <a:bodyPr tIns="87071" bIns="87071"/>
          <a:lstStyle/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177B57"/>
              </a:buClr>
            </a:pPr>
            <a:r>
              <a:rPr 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300,000 sq ft</a:t>
            </a:r>
            <a:r>
              <a:rPr lang="en-U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of office space absorbed since 2013; and </a:t>
            </a:r>
            <a:r>
              <a:rPr 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93% occupancy</a:t>
            </a:r>
            <a:r>
              <a:rPr lang="en-US" sz="1333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for Class A</a:t>
            </a:r>
            <a:r>
              <a:rPr lang="en-US" sz="1200" baseline="300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8" name="BoxHeader"/>
          <p:cNvSpPr>
            <a:spLocks noChangeArrowheads="1"/>
          </p:cNvSpPr>
          <p:nvPr/>
        </p:nvSpPr>
        <p:spPr bwMode="gray">
          <a:xfrm>
            <a:off x="4871354" y="1481308"/>
            <a:ext cx="2464405" cy="376708"/>
          </a:xfrm>
          <a:prstGeom prst="rect">
            <a:avLst/>
          </a:prstGeom>
          <a:solidFill>
            <a:schemeClr val="tx2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tIns="87071" bIns="87071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24" b="1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Residential</a:t>
            </a:r>
          </a:p>
        </p:txBody>
      </p:sp>
      <p:sp>
        <p:nvSpPr>
          <p:cNvPr id="9" name="BoxContent"/>
          <p:cNvSpPr>
            <a:spLocks noChangeArrowheads="1"/>
          </p:cNvSpPr>
          <p:nvPr/>
        </p:nvSpPr>
        <p:spPr bwMode="gray">
          <a:xfrm>
            <a:off x="4871354" y="1870560"/>
            <a:ext cx="2464405" cy="3870410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accent1"/>
            </a:solidFill>
            <a:miter lim="800000"/>
            <a:headEnd/>
            <a:tailEnd/>
          </a:ln>
        </p:spPr>
        <p:txBody>
          <a:bodyPr tIns="87071" bIns="87071"/>
          <a:lstStyle/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177B57"/>
              </a:buClr>
            </a:pPr>
            <a:r>
              <a:rPr 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98% occupancy </a:t>
            </a: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and over</a:t>
            </a:r>
            <a:r>
              <a:rPr lang="en-US" sz="1200" b="1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6,700 new residential units </a:t>
            </a: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 the development pipeline</a:t>
            </a:r>
            <a:r>
              <a:rPr lang="en-US" sz="1200" baseline="300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BoxHeader"/>
          <p:cNvSpPr>
            <a:spLocks noChangeArrowheads="1"/>
          </p:cNvSpPr>
          <p:nvPr/>
        </p:nvSpPr>
        <p:spPr bwMode="gray">
          <a:xfrm>
            <a:off x="7780259" y="1481308"/>
            <a:ext cx="2464405" cy="376708"/>
          </a:xfrm>
          <a:prstGeom prst="rect">
            <a:avLst/>
          </a:prstGeom>
          <a:solidFill>
            <a:schemeClr val="tx2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tIns="87071" bIns="87071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24" b="1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Retail</a:t>
            </a:r>
          </a:p>
        </p:txBody>
      </p:sp>
      <p:sp>
        <p:nvSpPr>
          <p:cNvPr id="11" name="BoxContent"/>
          <p:cNvSpPr>
            <a:spLocks noChangeArrowheads="1"/>
          </p:cNvSpPr>
          <p:nvPr/>
        </p:nvSpPr>
        <p:spPr bwMode="gray">
          <a:xfrm>
            <a:off x="7780259" y="1870562"/>
            <a:ext cx="2464405" cy="3878945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accent1"/>
            </a:solidFill>
            <a:miter lim="800000"/>
            <a:headEnd/>
            <a:tailEnd/>
          </a:ln>
        </p:spPr>
        <p:txBody>
          <a:bodyPr tIns="87071" bIns="87071"/>
          <a:lstStyle/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177B57"/>
              </a:buClr>
            </a:pPr>
            <a:r>
              <a:rPr 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352+ retail establishments</a:t>
            </a:r>
            <a:r>
              <a:rPr lang="en-U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and</a:t>
            </a:r>
            <a:r>
              <a:rPr lang="en-US" sz="1333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378+ restaurants</a:t>
            </a:r>
            <a:r>
              <a:rPr lang="en-U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 greater downtown, with more opening each month</a:t>
            </a:r>
            <a:r>
              <a:rPr lang="en-US" sz="1200" baseline="300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pic>
        <p:nvPicPr>
          <p:cNvPr id="12" name="Picture 2" descr="C:\Users\TURKAA~1\AppData\Local\Temp\Nike-DetroitStoreExterior-Med-Res-2_hd_160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06550" y="2876162"/>
            <a:ext cx="1857521" cy="1044856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7820071" y="3880914"/>
            <a:ext cx="2430474" cy="319589"/>
          </a:xfrm>
          <a:prstGeom prst="rect">
            <a:avLst/>
          </a:prstGeom>
          <a:noFill/>
        </p:spPr>
        <p:txBody>
          <a:bodyPr wrap="none" tIns="85700" bIns="85700" rtlCol="0">
            <a:spAutoFit/>
          </a:bodyPr>
          <a:lstStyle/>
          <a:p>
            <a:pPr algn="ctr"/>
            <a:r>
              <a:rPr lang="en-US" sz="952" b="1" dirty="0">
                <a:latin typeface="Arial" pitchFamily="34" charset="0"/>
                <a:cs typeface="Arial" pitchFamily="34" charset="0"/>
              </a:rPr>
              <a:t>Nike</a:t>
            </a:r>
            <a:r>
              <a:rPr lang="en-US" sz="952" dirty="0">
                <a:latin typeface="Arial" pitchFamily="34" charset="0"/>
                <a:cs typeface="Arial" pitchFamily="34" charset="0"/>
              </a:rPr>
              <a:t> opened in Downtown Detroit in 2016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30490" y="5350366"/>
            <a:ext cx="2409635" cy="466103"/>
          </a:xfrm>
          <a:prstGeom prst="rect">
            <a:avLst/>
          </a:prstGeom>
          <a:noFill/>
        </p:spPr>
        <p:txBody>
          <a:bodyPr wrap="none" tIns="85700" bIns="85700" rtlCol="0">
            <a:spAutoFit/>
          </a:bodyPr>
          <a:lstStyle/>
          <a:p>
            <a:pPr algn="ctr"/>
            <a:r>
              <a:rPr lang="en-US" sz="952" b="1" dirty="0">
                <a:latin typeface="Arial" pitchFamily="34" charset="0"/>
                <a:cs typeface="Arial" pitchFamily="34" charset="0"/>
              </a:rPr>
              <a:t>Whole Foods</a:t>
            </a:r>
            <a:r>
              <a:rPr lang="en-US" sz="952" dirty="0">
                <a:latin typeface="Arial" pitchFamily="34" charset="0"/>
                <a:cs typeface="Arial" pitchFamily="34" charset="0"/>
              </a:rPr>
              <a:t> opened in Midtown Detroit</a:t>
            </a:r>
          </a:p>
          <a:p>
            <a:pPr algn="ctr"/>
            <a:r>
              <a:rPr lang="en-US" sz="952" dirty="0">
                <a:latin typeface="Arial" pitchFamily="34" charset="0"/>
                <a:cs typeface="Arial" pitchFamily="34" charset="0"/>
              </a:rPr>
              <a:t> in 2013, seeking second location in 2016</a:t>
            </a:r>
          </a:p>
        </p:txBody>
      </p:sp>
      <p:pic>
        <p:nvPicPr>
          <p:cNvPr id="15" name="Picture 4" descr="https://nextcity.org/images/made/WholeFoodsDetroit640_640_480_80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38740" y="4332467"/>
            <a:ext cx="1393141" cy="1044856"/>
          </a:xfrm>
          <a:prstGeom prst="rect">
            <a:avLst/>
          </a:prstGeom>
          <a:noFill/>
        </p:spPr>
      </p:pic>
      <p:sp>
        <p:nvSpPr>
          <p:cNvPr id="16" name="BCG_FootNote_Box"/>
          <p:cNvSpPr txBox="1">
            <a:spLocks noChangeArrowheads="1"/>
          </p:cNvSpPr>
          <p:nvPr/>
        </p:nvSpPr>
        <p:spPr bwMode="auto">
          <a:xfrm>
            <a:off x="3991310" y="5775454"/>
            <a:ext cx="5758581" cy="70435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62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1. Detroit Regional Chamber  2. Detroit Economic Growth Corporation  3.  </a:t>
            </a:r>
            <a:r>
              <a:rPr lang="en-US" sz="762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BedrockDetroit</a:t>
            </a:r>
            <a:r>
              <a:rPr lang="en-US" sz="762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Matter of Fact Book and 7.2 SQ MI Report.</a:t>
            </a:r>
          </a:p>
          <a:p>
            <a: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762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Note: Greater downtown includes Central Business District, Midtown, Eastern Market, </a:t>
            </a:r>
            <a:r>
              <a:rPr lang="en-US" sz="762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Corktown</a:t>
            </a:r>
            <a:r>
              <a:rPr lang="en-US" sz="762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762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Rivertown</a:t>
            </a:r>
            <a:r>
              <a:rPr lang="en-US" sz="762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, Woodbridge, and Lafayette Park neighborhoods.  </a:t>
            </a:r>
          </a:p>
        </p:txBody>
      </p:sp>
      <p:pic>
        <p:nvPicPr>
          <p:cNvPr id="17" name="Picture 6" descr="http://www.gannett-cdn.com/-mm-/fd7b59b1ed979a87d39fed153cd8b86017d1af71/c=0-435-2445-2273&amp;r=x404&amp;c=534x401/local/-/media/2015/03/31/DetroitFreePress/DetroitFreePress/635634184345239422-Ally-name-image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71552" y="2751418"/>
            <a:ext cx="1557537" cy="1169611"/>
          </a:xfrm>
          <a:prstGeom prst="rect">
            <a:avLst/>
          </a:prstGeom>
          <a:noFill/>
        </p:spPr>
      </p:pic>
      <p:pic>
        <p:nvPicPr>
          <p:cNvPr id="18" name="Picture 17" descr="image001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121853" y="4105707"/>
            <a:ext cx="1314073" cy="163558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488551" y="2802632"/>
            <a:ext cx="1005516" cy="1198676"/>
          </a:xfrm>
          <a:prstGeom prst="rect">
            <a:avLst/>
          </a:prstGeom>
          <a:noFill/>
        </p:spPr>
        <p:txBody>
          <a:bodyPr wrap="square" tIns="85700" bIns="85700" rtlCol="0">
            <a:spAutoFit/>
          </a:bodyPr>
          <a:lstStyle/>
          <a:p>
            <a:pPr algn="ctr"/>
            <a:r>
              <a:rPr lang="en-US" sz="952" b="1" dirty="0">
                <a:latin typeface="Arial" pitchFamily="34" charset="0"/>
                <a:cs typeface="Arial" pitchFamily="34" charset="0"/>
              </a:rPr>
              <a:t>Ally </a:t>
            </a:r>
            <a:r>
              <a:rPr lang="en-US" sz="952" dirty="0">
                <a:latin typeface="Arial" pitchFamily="34" charset="0"/>
                <a:cs typeface="Arial" pitchFamily="34" charset="0"/>
              </a:rPr>
              <a:t>signed </a:t>
            </a:r>
          </a:p>
          <a:p>
            <a:pPr algn="ctr"/>
            <a:r>
              <a:rPr lang="en-US" sz="952" dirty="0">
                <a:latin typeface="Arial" pitchFamily="34" charset="0"/>
                <a:cs typeface="Arial" pitchFamily="34" charset="0"/>
              </a:rPr>
              <a:t>13-year lease on new office in downtown Detroit to house 1,500 employees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71551" y="4470617"/>
            <a:ext cx="1150300" cy="1052161"/>
          </a:xfrm>
          <a:prstGeom prst="rect">
            <a:avLst/>
          </a:prstGeom>
          <a:noFill/>
        </p:spPr>
        <p:txBody>
          <a:bodyPr wrap="square" tIns="85700" bIns="85700" rtlCol="0">
            <a:spAutoFit/>
          </a:bodyPr>
          <a:lstStyle/>
          <a:p>
            <a:pPr algn="ctr"/>
            <a:r>
              <a:rPr lang="en-US" sz="952" b="1" dirty="0">
                <a:latin typeface="Arial" pitchFamily="34" charset="0"/>
                <a:cs typeface="Arial" pitchFamily="34" charset="0"/>
              </a:rPr>
              <a:t>Lear </a:t>
            </a:r>
            <a:r>
              <a:rPr lang="en-US" sz="952" dirty="0">
                <a:latin typeface="Arial" pitchFamily="34" charset="0"/>
                <a:cs typeface="Arial" pitchFamily="34" charset="0"/>
              </a:rPr>
              <a:t>invested $15.6M in two downtown properties for innovation and design center</a:t>
            </a:r>
          </a:p>
        </p:txBody>
      </p:sp>
      <p:pic>
        <p:nvPicPr>
          <p:cNvPr id="21" name="Picture 16" descr="http://www.crainsdetroit.com/apps/pbcsi.dll/storyimage/CD/20160218/BLOG016/160219857/AR/0/AR-160219857.jpg?MaxW=880&amp;v=20141121094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95577" y="2709719"/>
            <a:ext cx="1615950" cy="1044856"/>
          </a:xfrm>
          <a:prstGeom prst="rect">
            <a:avLst/>
          </a:prstGeom>
          <a:noFill/>
        </p:spPr>
      </p:pic>
      <p:sp>
        <p:nvSpPr>
          <p:cNvPr id="22" name="TextBox 21"/>
          <p:cNvSpPr txBox="1"/>
          <p:nvPr/>
        </p:nvSpPr>
        <p:spPr>
          <a:xfrm>
            <a:off x="4871354" y="3726388"/>
            <a:ext cx="2464405" cy="466146"/>
          </a:xfrm>
          <a:prstGeom prst="rect">
            <a:avLst/>
          </a:prstGeom>
          <a:noFill/>
        </p:spPr>
        <p:txBody>
          <a:bodyPr wrap="square" tIns="85700" bIns="85700" rtlCol="0">
            <a:spAutoFit/>
          </a:bodyPr>
          <a:lstStyle/>
          <a:p>
            <a:pPr algn="ctr"/>
            <a:r>
              <a:rPr lang="en-US" sz="952" b="1" dirty="0">
                <a:latin typeface="Arial" pitchFamily="34" charset="0"/>
                <a:cs typeface="Arial" pitchFamily="34" charset="0"/>
              </a:rPr>
              <a:t>Statler Building: </a:t>
            </a:r>
            <a:r>
              <a:rPr lang="en-US" sz="952" dirty="0">
                <a:latin typeface="Arial" pitchFamily="34" charset="0"/>
                <a:cs typeface="Arial" pitchFamily="34" charset="0"/>
              </a:rPr>
              <a:t>$40M development with 290 units, restaurant, and retail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871354" y="5258168"/>
            <a:ext cx="2464405" cy="466146"/>
          </a:xfrm>
          <a:prstGeom prst="rect">
            <a:avLst/>
          </a:prstGeom>
          <a:noFill/>
        </p:spPr>
        <p:txBody>
          <a:bodyPr wrap="square" tIns="85700" bIns="85700" rtlCol="0">
            <a:spAutoFit/>
          </a:bodyPr>
          <a:lstStyle/>
          <a:p>
            <a:pPr algn="ctr"/>
            <a:r>
              <a:rPr lang="en-US" sz="952" b="1" dirty="0">
                <a:latin typeface="Arial" pitchFamily="34" charset="0"/>
                <a:cs typeface="Arial" pitchFamily="34" charset="0"/>
              </a:rPr>
              <a:t>3rd &amp; Grand: </a:t>
            </a:r>
            <a:r>
              <a:rPr lang="en-US" sz="952" dirty="0">
                <a:latin typeface="Arial" pitchFamily="34" charset="0"/>
                <a:cs typeface="Arial" pitchFamily="34" charset="0"/>
              </a:rPr>
              <a:t>$53M development with 231 apartments and 20k sq ft  of retail</a:t>
            </a:r>
          </a:p>
        </p:txBody>
      </p:sp>
      <p:pic>
        <p:nvPicPr>
          <p:cNvPr id="24" name="Picture 18" descr="http://www.crainsdetroit.com/apps/pbcsi.dll/storyimage/CD/20150325/NEWS/150329910/AR/0/AR-150329910.jpg?MaxW=880&amp;v=20141121094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06094" y="4316955"/>
            <a:ext cx="2194923" cy="957784"/>
          </a:xfrm>
          <a:prstGeom prst="rect">
            <a:avLst/>
          </a:prstGeom>
          <a:noFill/>
        </p:spPr>
      </p:pic>
      <p:sp>
        <p:nvSpPr>
          <p:cNvPr id="26" name="Title 1"/>
          <p:cNvSpPr txBox="1">
            <a:spLocks/>
          </p:cNvSpPr>
          <p:nvPr/>
        </p:nvSpPr>
        <p:spPr>
          <a:xfrm>
            <a:off x="1981200" y="244906"/>
            <a:ext cx="8229600" cy="594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Franklin Gothic Medium"/>
                <a:ea typeface="+mj-ea"/>
                <a:cs typeface="Franklin Gothic Medium"/>
              </a:defRPr>
            </a:lvl1pPr>
          </a:lstStyle>
          <a:p>
            <a:r>
              <a:rPr lang="en-US" dirty="0"/>
              <a:t>Private Real-Estate Investment is Pouring into City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006930" y="730507"/>
            <a:ext cx="82699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itchFamily="34" charset="0"/>
                <a:cs typeface="Arial" pitchFamily="34" charset="0"/>
              </a:rPr>
              <a:t>$12 Billion </a:t>
            </a:r>
            <a:r>
              <a:rPr lang="en-US" dirty="0">
                <a:latin typeface="Arial" pitchFamily="34" charset="0"/>
                <a:cs typeface="Arial" pitchFamily="34" charset="0"/>
              </a:rPr>
              <a:t>in planned, active, or completed developments in Detroit since 2006, with nearly </a:t>
            </a:r>
            <a:r>
              <a:rPr lang="en-US" b="1" dirty="0">
                <a:latin typeface="Arial" pitchFamily="34" charset="0"/>
                <a:cs typeface="Arial" pitchFamily="34" charset="0"/>
              </a:rPr>
              <a:t>$9.4 Billion </a:t>
            </a:r>
            <a:r>
              <a:rPr lang="en-US" dirty="0">
                <a:latin typeface="Arial" pitchFamily="34" charset="0"/>
                <a:cs typeface="Arial" pitchFamily="34" charset="0"/>
              </a:rPr>
              <a:t>located in the greater downtown area</a:t>
            </a:r>
            <a:r>
              <a:rPr lang="en-US" baseline="30000" dirty="0">
                <a:latin typeface="Arial" pitchFamily="34" charset="0"/>
                <a:cs typeface="Arial" pitchFamily="34" charset="0"/>
              </a:rPr>
              <a:t>1</a:t>
            </a:r>
            <a:r>
              <a:rPr lang="en-US" dirty="0">
                <a:latin typeface="Arial" pitchFamily="34" charset="0"/>
                <a:cs typeface="Arial" pitchFamily="34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91637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E231-E9C9-9849-B7E3-BFC77ACE9BB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BoxHeader"/>
          <p:cNvSpPr>
            <a:spLocks noChangeArrowheads="1"/>
          </p:cNvSpPr>
          <p:nvPr/>
        </p:nvSpPr>
        <p:spPr bwMode="gray">
          <a:xfrm>
            <a:off x="1971521" y="1481308"/>
            <a:ext cx="2464405" cy="376708"/>
          </a:xfrm>
          <a:prstGeom prst="rect">
            <a:avLst/>
          </a:prstGeom>
          <a:solidFill>
            <a:schemeClr val="tx2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tIns="87071" bIns="87071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24" b="1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Flex-N-Gate</a:t>
            </a:r>
          </a:p>
        </p:txBody>
      </p:sp>
      <p:sp>
        <p:nvSpPr>
          <p:cNvPr id="7" name="BoxContent"/>
          <p:cNvSpPr>
            <a:spLocks noChangeArrowheads="1"/>
          </p:cNvSpPr>
          <p:nvPr/>
        </p:nvSpPr>
        <p:spPr bwMode="gray">
          <a:xfrm>
            <a:off x="1971521" y="1870559"/>
            <a:ext cx="2464405" cy="3479806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accent1"/>
            </a:solidFill>
            <a:miter lim="800000"/>
            <a:headEnd/>
            <a:tailEnd/>
          </a:ln>
        </p:spPr>
        <p:txBody>
          <a:bodyPr tIns="87071" bIns="87071"/>
          <a:lstStyle/>
          <a:p>
            <a:pPr marL="355600" indent="-342900">
              <a:buFont typeface="Arial" panose="020B0604020202020204" pitchFamily="34" charset="0"/>
              <a:buChar char="•"/>
              <a:tabLst>
                <a:tab pos="355600" algn="l"/>
              </a:tabLst>
            </a:pPr>
            <a:r>
              <a:rPr lang="en-US" sz="1200" spc="-5" dirty="0">
                <a:cs typeface="Century Gothic"/>
              </a:rPr>
              <a:t>Flex-N-Gate: </a:t>
            </a:r>
            <a:r>
              <a:rPr lang="en-US" sz="1200" spc="-5" dirty="0">
                <a:solidFill>
                  <a:schemeClr val="bg1"/>
                </a:solidFill>
                <a:cs typeface="Century Gothic"/>
              </a:rPr>
              <a:t>$</a:t>
            </a:r>
            <a:r>
              <a:rPr lang="en-US" sz="1400" b="1" spc="-5" dirty="0">
                <a:solidFill>
                  <a:schemeClr val="bg1"/>
                </a:solidFill>
                <a:cs typeface="Century Gothic"/>
              </a:rPr>
              <a:t>95 million investment </a:t>
            </a:r>
            <a:r>
              <a:rPr lang="en-US" sz="1400" b="1" dirty="0">
                <a:solidFill>
                  <a:schemeClr val="bg1"/>
                </a:solidFill>
                <a:cs typeface="Century Gothic"/>
              </a:rPr>
              <a:t>to </a:t>
            </a:r>
            <a:r>
              <a:rPr lang="en-US" sz="1400" b="1" spc="-5" dirty="0">
                <a:solidFill>
                  <a:schemeClr val="bg1"/>
                </a:solidFill>
                <a:cs typeface="Century Gothic"/>
              </a:rPr>
              <a:t>build </a:t>
            </a:r>
            <a:r>
              <a:rPr lang="en-US" sz="1400" b="1" dirty="0">
                <a:solidFill>
                  <a:schemeClr val="bg1"/>
                </a:solidFill>
                <a:cs typeface="Century Gothic"/>
              </a:rPr>
              <a:t>a </a:t>
            </a:r>
            <a:r>
              <a:rPr lang="en-US" sz="1400" b="1" spc="-5" dirty="0">
                <a:solidFill>
                  <a:schemeClr val="bg1"/>
                </a:solidFill>
                <a:cs typeface="Century Gothic"/>
              </a:rPr>
              <a:t>facility </a:t>
            </a:r>
            <a:r>
              <a:rPr lang="en-US" sz="1400" b="1" dirty="0">
                <a:solidFill>
                  <a:schemeClr val="bg1"/>
                </a:solidFill>
                <a:cs typeface="Century Gothic"/>
              </a:rPr>
              <a:t>that</a:t>
            </a:r>
            <a:r>
              <a:rPr lang="en-US" sz="1400" b="1" spc="114" dirty="0">
                <a:solidFill>
                  <a:schemeClr val="bg1"/>
                </a:solidFill>
                <a:cs typeface="Century Gothic"/>
              </a:rPr>
              <a:t> </a:t>
            </a:r>
            <a:r>
              <a:rPr lang="en-US" sz="1400" b="1" dirty="0">
                <a:solidFill>
                  <a:schemeClr val="bg1"/>
                </a:solidFill>
                <a:cs typeface="Century Gothic"/>
              </a:rPr>
              <a:t>will </a:t>
            </a:r>
            <a:r>
              <a:rPr lang="en-US" sz="1400" b="1" spc="-5" dirty="0">
                <a:solidFill>
                  <a:schemeClr val="bg1"/>
                </a:solidFill>
                <a:cs typeface="Century Gothic"/>
              </a:rPr>
              <a:t>supply parts </a:t>
            </a:r>
            <a:r>
              <a:rPr lang="en-US" sz="1400" b="1" dirty="0">
                <a:solidFill>
                  <a:schemeClr val="bg1"/>
                </a:solidFill>
                <a:cs typeface="Century Gothic"/>
              </a:rPr>
              <a:t>to</a:t>
            </a:r>
            <a:r>
              <a:rPr lang="en-US" sz="1400" b="1" spc="-70" dirty="0">
                <a:solidFill>
                  <a:schemeClr val="bg1"/>
                </a:solidFill>
                <a:cs typeface="Century Gothic"/>
              </a:rPr>
              <a:t> </a:t>
            </a:r>
            <a:r>
              <a:rPr lang="en-US" sz="1400" b="1" spc="-5" dirty="0">
                <a:solidFill>
                  <a:schemeClr val="bg1"/>
                </a:solidFill>
                <a:cs typeface="Century Gothic"/>
              </a:rPr>
              <a:t>Ford</a:t>
            </a:r>
            <a:endParaRPr lang="en-US" sz="1400" b="1" dirty="0">
              <a:solidFill>
                <a:schemeClr val="bg1"/>
              </a:solidFill>
              <a:cs typeface="Century Gothic"/>
            </a:endParaRPr>
          </a:p>
          <a:p>
            <a:pPr marL="355600" indent="-342900">
              <a:spcBef>
                <a:spcPts val="1030"/>
              </a:spcBef>
              <a:buFont typeface="Arial" panose="020B0604020202020204" pitchFamily="34" charset="0"/>
              <a:buChar char="•"/>
              <a:tabLst>
                <a:tab pos="355600" algn="l"/>
              </a:tabLst>
            </a:pPr>
            <a:r>
              <a:rPr lang="en-US" sz="1200" spc="-5" dirty="0">
                <a:cs typeface="Century Gothic"/>
              </a:rPr>
              <a:t>Occupy 30</a:t>
            </a:r>
            <a:r>
              <a:rPr lang="en-US" sz="1200" spc="-85" dirty="0">
                <a:cs typeface="Century Gothic"/>
              </a:rPr>
              <a:t> </a:t>
            </a:r>
            <a:r>
              <a:rPr lang="en-US" sz="1200" spc="-5" dirty="0">
                <a:cs typeface="Century Gothic"/>
              </a:rPr>
              <a:t>acres</a:t>
            </a:r>
            <a:endParaRPr lang="en-US" sz="1200" dirty="0">
              <a:cs typeface="Century Gothic"/>
            </a:endParaRPr>
          </a:p>
          <a:p>
            <a:pPr marL="355600" indent="-342900">
              <a:spcBef>
                <a:spcPts val="1030"/>
              </a:spcBef>
              <a:buFont typeface="Arial" panose="020B0604020202020204" pitchFamily="34" charset="0"/>
              <a:buChar char="•"/>
              <a:tabLst>
                <a:tab pos="355600" algn="l"/>
              </a:tabLst>
            </a:pPr>
            <a:r>
              <a:rPr lang="en-US" sz="1200" dirty="0">
                <a:cs typeface="Century Gothic"/>
              </a:rPr>
              <a:t>Facility </a:t>
            </a:r>
            <a:r>
              <a:rPr lang="en-US" sz="1200" spc="-5" dirty="0">
                <a:cs typeface="Century Gothic"/>
              </a:rPr>
              <a:t>350,000 </a:t>
            </a:r>
            <a:r>
              <a:rPr lang="en-US" sz="1200" dirty="0">
                <a:cs typeface="Century Gothic"/>
              </a:rPr>
              <a:t>to </a:t>
            </a:r>
            <a:r>
              <a:rPr lang="en-US" sz="1200" spc="-5" dirty="0">
                <a:cs typeface="Century Gothic"/>
              </a:rPr>
              <a:t>500,000 square</a:t>
            </a:r>
            <a:r>
              <a:rPr lang="en-US" sz="1200" spc="-25" dirty="0">
                <a:cs typeface="Century Gothic"/>
              </a:rPr>
              <a:t> </a:t>
            </a:r>
            <a:r>
              <a:rPr lang="en-US" sz="1200" dirty="0">
                <a:cs typeface="Century Gothic"/>
              </a:rPr>
              <a:t>feet</a:t>
            </a:r>
          </a:p>
          <a:p>
            <a:pPr marL="355600" indent="-342900">
              <a:spcBef>
                <a:spcPts val="1030"/>
              </a:spcBef>
              <a:buFont typeface="Arial" panose="020B0604020202020204" pitchFamily="34" charset="0"/>
              <a:buChar char="•"/>
              <a:tabLst>
                <a:tab pos="355600" algn="l"/>
              </a:tabLst>
            </a:pPr>
            <a:r>
              <a:rPr lang="en-US" sz="1400" b="1" spc="-5" dirty="0">
                <a:solidFill>
                  <a:schemeClr val="bg1"/>
                </a:solidFill>
                <a:cs typeface="Century Gothic"/>
              </a:rPr>
              <a:t>400 jobs created; 750 possible jobs</a:t>
            </a:r>
            <a:endParaRPr lang="en-US" sz="1400" b="1" dirty="0">
              <a:solidFill>
                <a:schemeClr val="bg1"/>
              </a:solidFill>
              <a:cs typeface="Century Gothic"/>
            </a:endParaRPr>
          </a:p>
          <a:p>
            <a:pPr marL="355600" marR="5080" indent="-343535">
              <a:spcBef>
                <a:spcPts val="1030"/>
              </a:spcBef>
              <a:buFont typeface="Arial" panose="020B0604020202020204" pitchFamily="34" charset="0"/>
              <a:buChar char="•"/>
              <a:tabLst>
                <a:tab pos="355600" algn="l"/>
              </a:tabLst>
            </a:pPr>
            <a:r>
              <a:rPr lang="en-US" sz="1200" spc="-5" dirty="0">
                <a:cs typeface="Century Gothic"/>
              </a:rPr>
              <a:t>$3.5 </a:t>
            </a:r>
            <a:r>
              <a:rPr lang="en-US" sz="1200" dirty="0">
                <a:cs typeface="Century Gothic"/>
              </a:rPr>
              <a:t>million grant </a:t>
            </a:r>
            <a:r>
              <a:rPr lang="en-US" sz="1200" spc="-5" dirty="0">
                <a:cs typeface="Century Gothic"/>
              </a:rPr>
              <a:t>by </a:t>
            </a:r>
            <a:r>
              <a:rPr lang="en-US" sz="1200" dirty="0">
                <a:cs typeface="Century Gothic"/>
              </a:rPr>
              <a:t>the </a:t>
            </a:r>
            <a:r>
              <a:rPr lang="en-US" sz="1200" spc="-5" dirty="0">
                <a:cs typeface="Century Gothic"/>
              </a:rPr>
              <a:t>Michigan Strategic </a:t>
            </a:r>
            <a:r>
              <a:rPr lang="en-US" sz="1200" dirty="0">
                <a:cs typeface="Century Gothic"/>
              </a:rPr>
              <a:t>Fund to</a:t>
            </a:r>
            <a:r>
              <a:rPr lang="en-US" sz="1200" spc="-20" dirty="0">
                <a:cs typeface="Century Gothic"/>
              </a:rPr>
              <a:t> </a:t>
            </a:r>
            <a:r>
              <a:rPr lang="en-US" sz="1200" spc="-5" dirty="0">
                <a:cs typeface="Century Gothic"/>
              </a:rPr>
              <a:t>assist with  </a:t>
            </a:r>
            <a:r>
              <a:rPr lang="en-US" sz="1200" dirty="0">
                <a:cs typeface="Century Gothic"/>
              </a:rPr>
              <a:t>Next Michigan Corporation</a:t>
            </a:r>
            <a:r>
              <a:rPr lang="en-US" sz="1200" spc="-120" dirty="0">
                <a:cs typeface="Century Gothic"/>
              </a:rPr>
              <a:t> </a:t>
            </a:r>
            <a:r>
              <a:rPr lang="en-US" sz="1200" spc="-5" dirty="0">
                <a:cs typeface="Century Gothic"/>
              </a:rPr>
              <a:t>Designation</a:t>
            </a:r>
            <a:endParaRPr lang="en-US" sz="1200" dirty="0">
              <a:cs typeface="Century Gothic"/>
            </a:endParaRPr>
          </a:p>
          <a:p>
            <a:pPr marL="355600" indent="-342900">
              <a:spcBef>
                <a:spcPts val="1030"/>
              </a:spcBef>
              <a:buFont typeface="Arial" panose="020B0604020202020204" pitchFamily="34" charset="0"/>
              <a:buChar char="•"/>
              <a:tabLst>
                <a:tab pos="355600" algn="l"/>
              </a:tabLst>
            </a:pPr>
            <a:r>
              <a:rPr lang="en-US" sz="1200" dirty="0">
                <a:cs typeface="Century Gothic"/>
              </a:rPr>
              <a:t>Acquired Land </a:t>
            </a:r>
            <a:r>
              <a:rPr lang="en-US" sz="1200" spc="-5" dirty="0">
                <a:cs typeface="Century Gothic"/>
              </a:rPr>
              <a:t>from</a:t>
            </a:r>
            <a:r>
              <a:rPr lang="en-US" sz="1200" spc="-80" dirty="0">
                <a:cs typeface="Century Gothic"/>
              </a:rPr>
              <a:t> </a:t>
            </a:r>
            <a:r>
              <a:rPr lang="en-US" sz="1200" spc="-5" dirty="0">
                <a:cs typeface="Century Gothic"/>
              </a:rPr>
              <a:t>EDC</a:t>
            </a:r>
            <a:endParaRPr lang="en-US" sz="1200" dirty="0">
              <a:cs typeface="Century Gothic"/>
            </a:endParaRPr>
          </a:p>
        </p:txBody>
      </p:sp>
      <p:sp>
        <p:nvSpPr>
          <p:cNvPr id="8" name="BoxHeader"/>
          <p:cNvSpPr>
            <a:spLocks noChangeArrowheads="1"/>
          </p:cNvSpPr>
          <p:nvPr/>
        </p:nvSpPr>
        <p:spPr bwMode="gray">
          <a:xfrm>
            <a:off x="4871354" y="1481308"/>
            <a:ext cx="2464405" cy="376708"/>
          </a:xfrm>
          <a:prstGeom prst="rect">
            <a:avLst/>
          </a:prstGeom>
          <a:solidFill>
            <a:schemeClr val="tx2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tIns="87071" bIns="87071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24" b="1" dirty="0" err="1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Sakthi</a:t>
            </a:r>
            <a:r>
              <a:rPr lang="en-US" sz="1524" b="1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 Automotive</a:t>
            </a:r>
          </a:p>
        </p:txBody>
      </p:sp>
      <p:sp>
        <p:nvSpPr>
          <p:cNvPr id="9" name="BoxContent"/>
          <p:cNvSpPr>
            <a:spLocks noChangeArrowheads="1"/>
          </p:cNvSpPr>
          <p:nvPr/>
        </p:nvSpPr>
        <p:spPr bwMode="gray">
          <a:xfrm>
            <a:off x="4871354" y="1870560"/>
            <a:ext cx="2464405" cy="3477054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accent1"/>
            </a:solidFill>
            <a:miter lim="800000"/>
            <a:headEnd/>
            <a:tailEnd/>
          </a:ln>
        </p:spPr>
        <p:txBody>
          <a:bodyPr tIns="87071" bIns="87071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Expanded Detroit plant to include R &amp; D and additional production of aluminum castings.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90% of its aluminum castings work will now take part in the Detroit plant.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DEGC provided assistance for Tax Abatement and workforce programs</a:t>
            </a:r>
          </a:p>
          <a:p>
            <a:r>
              <a:rPr lang="en-US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Total Expected Investment: $31.8 Million, and 350 new jobs</a:t>
            </a:r>
          </a:p>
        </p:txBody>
      </p:sp>
      <p:sp>
        <p:nvSpPr>
          <p:cNvPr id="10" name="BoxHeader"/>
          <p:cNvSpPr>
            <a:spLocks noChangeArrowheads="1"/>
          </p:cNvSpPr>
          <p:nvPr/>
        </p:nvSpPr>
        <p:spPr bwMode="gray">
          <a:xfrm>
            <a:off x="7780259" y="1481308"/>
            <a:ext cx="2464405" cy="376708"/>
          </a:xfrm>
          <a:prstGeom prst="rect">
            <a:avLst/>
          </a:prstGeom>
          <a:solidFill>
            <a:schemeClr val="tx2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tIns="87071" bIns="87071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24" b="1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Ally Financial</a:t>
            </a:r>
          </a:p>
        </p:txBody>
      </p:sp>
      <p:sp>
        <p:nvSpPr>
          <p:cNvPr id="11" name="BoxContent"/>
          <p:cNvSpPr>
            <a:spLocks noChangeArrowheads="1"/>
          </p:cNvSpPr>
          <p:nvPr/>
        </p:nvSpPr>
        <p:spPr bwMode="gray">
          <a:xfrm>
            <a:off x="7780259" y="1870562"/>
            <a:ext cx="2464405" cy="3477053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accent1"/>
            </a:solidFill>
            <a:miter lim="800000"/>
            <a:headEnd/>
            <a:tailEnd/>
          </a:ln>
        </p:spPr>
        <p:txBody>
          <a:bodyPr tIns="87071" bIns="87071"/>
          <a:lstStyle/>
          <a:p>
            <a:pPr marL="171450" indent="-171450" fontAlgn="base">
              <a:spcBef>
                <a:spcPct val="0"/>
              </a:spcBef>
              <a:spcAft>
                <a:spcPct val="0"/>
              </a:spcAft>
              <a:buClr>
                <a:srgbClr val="177B57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Approximately 350 Ally employees are moving into Ally Detroit Center this month. </a:t>
            </a:r>
            <a:r>
              <a:rPr 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Ally expects the majority of the </a:t>
            </a:r>
            <a:r>
              <a: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1,500 team members (employees and contract professionals) to be moved in by November 2016.</a:t>
            </a:r>
          </a:p>
          <a:p>
            <a:pPr marL="171450" indent="-171450" fontAlgn="base">
              <a:spcBef>
                <a:spcPct val="0"/>
              </a:spcBef>
              <a:spcAft>
                <a:spcPct val="0"/>
              </a:spcAft>
              <a:buClr>
                <a:srgbClr val="177B57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marL="171450" indent="-171450" fontAlgn="base">
              <a:spcBef>
                <a:spcPct val="0"/>
              </a:spcBef>
              <a:spcAft>
                <a:spcPct val="0"/>
              </a:spcAft>
              <a:buClr>
                <a:srgbClr val="177B57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Ally will employ approximately 200 independent third party contractors and vendors in the city of Detroit.</a:t>
            </a:r>
          </a:p>
          <a:p>
            <a:pPr marL="171450" indent="-171450" fontAlgn="base">
              <a:spcBef>
                <a:spcPct val="0"/>
              </a:spcBef>
              <a:spcAft>
                <a:spcPct val="0"/>
              </a:spcAft>
              <a:buClr>
                <a:srgbClr val="177B57"/>
              </a:buClr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marL="171450" indent="-171450" fontAlgn="base">
              <a:spcBef>
                <a:spcPct val="0"/>
              </a:spcBef>
              <a:spcAft>
                <a:spcPct val="0"/>
              </a:spcAft>
              <a:buClr>
                <a:srgbClr val="177B57"/>
              </a:buClr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DDA agreed to pay estimated $1M per year for ten years. </a:t>
            </a:r>
            <a:r>
              <a:rPr lang="en-US" sz="1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Agreement has not been signed yet proposed disbursements are likely to begin in 2019. 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686233" y="74449"/>
            <a:ext cx="8229600" cy="594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Franklin Gothic Medium"/>
                <a:ea typeface="+mj-ea"/>
                <a:cs typeface="Franklin Gothic Medium"/>
              </a:defRPr>
            </a:lvl1pPr>
          </a:lstStyle>
          <a:p>
            <a:r>
              <a:rPr lang="en-US" dirty="0"/>
              <a:t>“Businesses want to be in Detroit”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024591" y="568148"/>
            <a:ext cx="82699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/>
            <a:r>
              <a:rPr lang="en-US" sz="1600" b="1" dirty="0">
                <a:latin typeface="Century Gothic"/>
                <a:cs typeface="Century Gothic"/>
              </a:rPr>
              <a:t>2015, 2014 x in jobs y in capital--- 2015 Progress Report</a:t>
            </a:r>
          </a:p>
        </p:txBody>
      </p:sp>
      <p:sp>
        <p:nvSpPr>
          <p:cNvPr id="25" name="object 6"/>
          <p:cNvSpPr/>
          <p:nvPr/>
        </p:nvSpPr>
        <p:spPr>
          <a:xfrm>
            <a:off x="2151370" y="5432529"/>
            <a:ext cx="2104705" cy="3051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29" name="Picture 2" descr="http://sakthigroup.com/images/sakthi_logo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464" y="5374262"/>
            <a:ext cx="2788183" cy="42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3510" y="5405036"/>
            <a:ext cx="1017902" cy="59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17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-64635" t="-5207" r="64635" b="6394"/>
          <a:stretch/>
        </p:blipFill>
        <p:spPr>
          <a:xfrm>
            <a:off x="2971975" y="-303213"/>
            <a:ext cx="8581605" cy="68421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866" y="1660229"/>
            <a:ext cx="2172679" cy="1457620"/>
          </a:xfrm>
          <a:prstGeom prst="rect">
            <a:avLst/>
          </a:prstGeom>
        </p:spPr>
      </p:pic>
      <p:pic>
        <p:nvPicPr>
          <p:cNvPr id="6" name="Picture 5" descr="C:\Users\Brian\Desktop\D2D_logo D2D Update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962" r="-334" b="10719"/>
          <a:stretch/>
        </p:blipFill>
        <p:spPr bwMode="auto">
          <a:xfrm>
            <a:off x="218316" y="4584692"/>
            <a:ext cx="2475084" cy="1278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9"/>
          <p:cNvPicPr>
            <a:picLocks noChangeAspect="1"/>
          </p:cNvPicPr>
          <p:nvPr/>
        </p:nvPicPr>
        <p:blipFill rotWithShape="1">
          <a:blip r:embed="rId3"/>
          <a:srcRect l="83889" t="-2066" r="-83889" b="2066"/>
          <a:stretch/>
        </p:blipFill>
        <p:spPr>
          <a:xfrm>
            <a:off x="10984230" y="-102279"/>
            <a:ext cx="9414274" cy="696027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27020" y="1560513"/>
            <a:ext cx="57835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Expected investment for GGP stores’ new construction, expansions and renovations will exceed $50 million in investment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GGP awarded $540,000 in façade improvement program matching grants to 18 Detroit stores that will result in over $5 million in investment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GGP financing support for two independent Detroit grocers with total investment of over $11 Million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86258" y="4696459"/>
            <a:ext cx="63322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Buyers Council 2015 purchases from Detroit Based companies:  $856 Million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13 Events held with D2D participation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$228.5m Approximate aggregate development investment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234440" y="403588"/>
            <a:ext cx="8389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DEGC Small Business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1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blacksnowcomic.com/blog1/wp-content/uploads/2013/06/the-joe-louis-fist-scuplture-with-the-gm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674" r="21310" b="2120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297051" y="3907568"/>
            <a:ext cx="11471565" cy="1739347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DETROIT Comeback City</a:t>
            </a:r>
            <a:r>
              <a:rPr lang="en-US" sz="4800" dirty="0"/>
              <a:t/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28709" y="372154"/>
            <a:ext cx="9144000" cy="1309255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Century Gothic" panose="020B0502020202020204" pitchFamily="34" charset="0"/>
              </a:rPr>
              <a:t>Presentation to Leadership Detroit</a:t>
            </a:r>
          </a:p>
          <a:p>
            <a:r>
              <a:rPr lang="en-US" dirty="0">
                <a:solidFill>
                  <a:srgbClr val="002060"/>
                </a:solidFill>
                <a:latin typeface="Century Gothic" panose="020B0502020202020204" pitchFamily="34" charset="0"/>
              </a:rPr>
              <a:t>November 17</a:t>
            </a:r>
            <a:r>
              <a:rPr lang="en-US" baseline="30000" dirty="0">
                <a:solidFill>
                  <a:srgbClr val="002060"/>
                </a:solidFill>
                <a:latin typeface="Century Gothic" panose="020B0502020202020204" pitchFamily="34" charset="0"/>
              </a:rPr>
              <a:t>th</a:t>
            </a:r>
            <a:r>
              <a:rPr lang="en-US" dirty="0">
                <a:solidFill>
                  <a:srgbClr val="002060"/>
                </a:solidFill>
                <a:latin typeface="Century Gothic" panose="020B0502020202020204" pitchFamily="34" charset="0"/>
              </a:rPr>
              <a:t>,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48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5312"/>
            <a:ext cx="12192000" cy="69233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90183" y="4868054"/>
            <a:ext cx="57621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Population: 680,250 People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139 sq. miles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Ethnic Mix- 81.5% Black, 12.8% White, 5.7% 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Founded in 1701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929610"/>
            <a:ext cx="41510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dirty="0">
                <a:solidFill>
                  <a:srgbClr val="002060"/>
                </a:solidFill>
              </a:rPr>
              <a:t>Detroit’s Motto</a:t>
            </a:r>
          </a:p>
          <a:p>
            <a:pPr fontAlgn="base"/>
            <a:endParaRPr lang="en-US" i="1" dirty="0">
              <a:solidFill>
                <a:srgbClr val="002060"/>
              </a:solidFill>
            </a:endParaRPr>
          </a:p>
          <a:p>
            <a:pPr fontAlgn="base"/>
            <a:r>
              <a:rPr lang="en-US" i="1" dirty="0" err="1">
                <a:solidFill>
                  <a:srgbClr val="002060"/>
                </a:solidFill>
              </a:rPr>
              <a:t>Speramus</a:t>
            </a:r>
            <a:r>
              <a:rPr lang="en-US" i="1" dirty="0">
                <a:solidFill>
                  <a:srgbClr val="002060"/>
                </a:solidFill>
              </a:rPr>
              <a:t> </a:t>
            </a:r>
            <a:r>
              <a:rPr lang="en-US" i="1" dirty="0" err="1">
                <a:solidFill>
                  <a:srgbClr val="002060"/>
                </a:solidFill>
              </a:rPr>
              <a:t>meliora</a:t>
            </a:r>
            <a:r>
              <a:rPr lang="en-US" i="1" dirty="0">
                <a:solidFill>
                  <a:srgbClr val="002060"/>
                </a:solidFill>
              </a:rPr>
              <a:t>; </a:t>
            </a:r>
            <a:r>
              <a:rPr lang="en-US" i="1" dirty="0" err="1">
                <a:solidFill>
                  <a:srgbClr val="002060"/>
                </a:solidFill>
              </a:rPr>
              <a:t>resurget</a:t>
            </a:r>
            <a:r>
              <a:rPr lang="en-US" i="1" dirty="0">
                <a:solidFill>
                  <a:srgbClr val="002060"/>
                </a:solidFill>
              </a:rPr>
              <a:t> </a:t>
            </a:r>
            <a:r>
              <a:rPr lang="en-US" i="1" dirty="0" err="1">
                <a:solidFill>
                  <a:srgbClr val="002060"/>
                </a:solidFill>
              </a:rPr>
              <a:t>cineribus</a:t>
            </a:r>
            <a:endParaRPr lang="en-US" i="1" dirty="0">
              <a:solidFill>
                <a:srgbClr val="002060"/>
              </a:solidFill>
            </a:endParaRPr>
          </a:p>
          <a:p>
            <a:pPr fontAlgn="base"/>
            <a:endParaRPr lang="en-US" dirty="0">
              <a:solidFill>
                <a:srgbClr val="002060"/>
              </a:solidFill>
            </a:endParaRPr>
          </a:p>
          <a:p>
            <a:pPr fontAlgn="base"/>
            <a:r>
              <a:rPr lang="en-US" dirty="0">
                <a:solidFill>
                  <a:srgbClr val="002060"/>
                </a:solidFill>
              </a:rPr>
              <a:t>“We hope for better things; it will arise from the ashes”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2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Detroit’s Challenges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057" y="2011680"/>
            <a:ext cx="9784080" cy="420624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dirty="0"/>
              <a:t>High levels of poverty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Reputation challenges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Struggling education system and low levels of attainment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Population decline each year since 1950 </a:t>
            </a:r>
          </a:p>
          <a:p>
            <a:pPr marL="228600" lvl="1" indent="0">
              <a:buNone/>
            </a:pPr>
            <a:r>
              <a:rPr lang="en-US" sz="2400" dirty="0"/>
              <a:t>     from 1.8 million to 700,000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Significant infrastructure investment needed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Broken Institutions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Historically, the lack of good governance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1028" name="Picture 4" descr="http://coconutheadsets.com/wp-content/uploads/2009/12/sisyphu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0801" y="3647125"/>
            <a:ext cx="3094858" cy="3043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87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8360431"/>
              </p:ext>
            </p:extLst>
          </p:nvPr>
        </p:nvGraphicFramePr>
        <p:xfrm>
          <a:off x="1196151" y="1591056"/>
          <a:ext cx="9842228" cy="2999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Worksheet" r:id="rId3" imgW="5402699" imgH="1645920" progId="Excel.Sheet.12">
                  <p:embed/>
                </p:oleObj>
              </mc:Choice>
              <mc:Fallback>
                <p:oleObj name="Worksheet" r:id="rId3" imgW="5402699" imgH="16459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6151" y="1591056"/>
                        <a:ext cx="9842228" cy="29992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940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1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21036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4509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E9D3E-750F-467F-90FE-3916A68F1F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952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Detroit’s Challenges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3B866-76DB-428A-BF19-6B2BC712679E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3915998"/>
              </p:ext>
            </p:extLst>
          </p:nvPr>
        </p:nvGraphicFramePr>
        <p:xfrm>
          <a:off x="838200" y="3278673"/>
          <a:ext cx="5503815" cy="188976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18346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46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4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382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>
                          <a:solidFill>
                            <a:schemeClr val="bg2"/>
                          </a:solidFill>
                        </a:rPr>
                        <a:t>Census/Year</a:t>
                      </a:r>
                      <a:endParaRPr lang="en-US" sz="2000" kern="1200" dirty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>
                          <a:solidFill>
                            <a:schemeClr val="bg2"/>
                          </a:solidFill>
                        </a:rPr>
                        <a:t>Detroit</a:t>
                      </a:r>
                      <a:endParaRPr lang="en-US" sz="2000" kern="1200" dirty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>
                          <a:solidFill>
                            <a:schemeClr val="bg2"/>
                          </a:solidFill>
                        </a:rPr>
                        <a:t>Detroit Metro</a:t>
                      </a:r>
                      <a:endParaRPr lang="en-US" sz="2000" kern="1200" dirty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82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/>
                        <a:t>1950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/>
                        <a:t>1,849,568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/>
                        <a:t>3,016,197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82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/>
                        <a:t>2010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/>
                        <a:t>713,862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/>
                        <a:t>4,296,250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82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/>
                        <a:t>2014 (estimated)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/>
                        <a:t>680,250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kern="1200" dirty="0"/>
                        <a:t>4,255,998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9728" marR="10972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38200" y="2812622"/>
            <a:ext cx="550381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Population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855322"/>
              </p:ext>
            </p:extLst>
          </p:nvPr>
        </p:nvGraphicFramePr>
        <p:xfrm>
          <a:off x="6342015" y="1623527"/>
          <a:ext cx="5180848" cy="30736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Worksheet" r:id="rId4" imgW="5227303" imgH="1676386" progId="Excel.Sheet.12">
                  <p:link updateAutomatic="1"/>
                </p:oleObj>
              </mc:Choice>
              <mc:Fallback>
                <p:oleObj name="Worksheet" r:id="rId4" imgW="5227303" imgH="1676386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42015" y="1623527"/>
                        <a:ext cx="5180848" cy="30736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19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1798</TotalTime>
  <Words>926</Words>
  <Application>Microsoft Office PowerPoint</Application>
  <PresentationFormat>Widescreen</PresentationFormat>
  <Paragraphs>161</Paragraphs>
  <Slides>16</Slides>
  <Notes>10</Notes>
  <HiddenSlides>0</HiddenSlides>
  <MMClips>1</MMClips>
  <ScaleCrop>false</ScaleCrop>
  <HeadingPairs>
    <vt:vector size="10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Arial</vt:lpstr>
      <vt:lpstr>Calibri</vt:lpstr>
      <vt:lpstr>Calibri Light</vt:lpstr>
      <vt:lpstr>Century Gothic</vt:lpstr>
      <vt:lpstr>Courier New</vt:lpstr>
      <vt:lpstr>Franklin Gothic Book</vt:lpstr>
      <vt:lpstr>Franklin Gothic Medium</vt:lpstr>
      <vt:lpstr>FrnkGothITC Bk BT</vt:lpstr>
      <vt:lpstr>ITC Franklin Gothic Book</vt:lpstr>
      <vt:lpstr>ITC Franklin Gothic Demi</vt:lpstr>
      <vt:lpstr>Wingdings</vt:lpstr>
      <vt:lpstr>Office Theme</vt:lpstr>
      <vt:lpstr>file:///\\plpub01\Computer%20training%20documents\PowerPoint\Census%20Detroit%20Chart.xlsx!Sheet1!%5bCensus%20Detroit%20Chart.xlsx%5dSheet1%20Chart%201</vt:lpstr>
      <vt:lpstr>Worksheet</vt:lpstr>
      <vt:lpstr>DETROIT Comeback City </vt:lpstr>
      <vt:lpstr>DETROIT Comeback City </vt:lpstr>
      <vt:lpstr>PowerPoint Presentation</vt:lpstr>
      <vt:lpstr>Detroit’s Challenges</vt:lpstr>
      <vt:lpstr>PowerPoint Presentation</vt:lpstr>
      <vt:lpstr>PowerPoint Presentation</vt:lpstr>
      <vt:lpstr>PowerPoint Presentation</vt:lpstr>
      <vt:lpstr>PowerPoint Presentation</vt:lpstr>
      <vt:lpstr>Detroit’s Challenges</vt:lpstr>
      <vt:lpstr>PowerPoint Presentation</vt:lpstr>
      <vt:lpstr>Key principles to build The economy</vt:lpstr>
      <vt:lpstr>Ford Mustang Mach Prototype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DETROIT Comeback City</dc:title>
  <dc:creator>Joseph Brennan</dc:creator>
  <cp:lastModifiedBy>Ysabel E. Bombardiere</cp:lastModifiedBy>
  <cp:revision>37</cp:revision>
  <dcterms:created xsi:type="dcterms:W3CDTF">2016-11-17T17:14:32Z</dcterms:created>
  <dcterms:modified xsi:type="dcterms:W3CDTF">2021-10-28T17:16:59Z</dcterms:modified>
</cp:coreProperties>
</file>

<file path=docProps/thumbnail.jpeg>
</file>